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0" r:id="rId2"/>
    <p:sldId id="256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90" r:id="rId11"/>
    <p:sldId id="278" r:id="rId12"/>
    <p:sldId id="279" r:id="rId13"/>
    <p:sldId id="280" r:id="rId14"/>
    <p:sldId id="281" r:id="rId15"/>
    <p:sldId id="282" r:id="rId16"/>
    <p:sldId id="293" r:id="rId17"/>
    <p:sldId id="295" r:id="rId18"/>
    <p:sldId id="283" r:id="rId19"/>
    <p:sldId id="284" r:id="rId20"/>
    <p:sldId id="285" r:id="rId21"/>
    <p:sldId id="286" r:id="rId22"/>
    <p:sldId id="287" r:id="rId23"/>
    <p:sldId id="288" r:id="rId2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034E78-7F5D-4C2E-B375-FC64B27BC917}" styleName="Estilo o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2" autoAdjust="0"/>
    <p:restoredTop sz="97819" autoAdjust="0"/>
  </p:normalViewPr>
  <p:slideViewPr>
    <p:cSldViewPr>
      <p:cViewPr>
        <p:scale>
          <a:sx n="100" d="100"/>
          <a:sy n="100" d="100"/>
        </p:scale>
        <p:origin x="348" y="15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262269-57C9-4732-9184-4E6E2A029F07}" type="datetimeFigureOut">
              <a:rPr lang="es-ES" smtClean="0"/>
              <a:pPr/>
              <a:t>18/11/2011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030986-EE2C-4276-90A4-B80A12A99B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30986-EE2C-4276-90A4-B80A12A99BAD}" type="slidenum">
              <a:rPr lang="es-ES" smtClean="0"/>
              <a:pPr/>
              <a:t>16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35E2-AA77-4519-82AC-DEC4077300B8}" type="datetimeFigureOut">
              <a:rPr lang="es-ES" smtClean="0"/>
              <a:pPr/>
              <a:t>18/11/2011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A1A3-9556-4DE3-849B-763BD9049C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35E2-AA77-4519-82AC-DEC4077300B8}" type="datetimeFigureOut">
              <a:rPr lang="es-ES" smtClean="0"/>
              <a:pPr/>
              <a:t>18/11/2011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A1A3-9556-4DE3-849B-763BD9049C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35E2-AA77-4519-82AC-DEC4077300B8}" type="datetimeFigureOut">
              <a:rPr lang="es-ES" smtClean="0"/>
              <a:pPr/>
              <a:t>18/11/2011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A1A3-9556-4DE3-849B-763BD9049C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35E2-AA77-4519-82AC-DEC4077300B8}" type="datetimeFigureOut">
              <a:rPr lang="es-ES" smtClean="0"/>
              <a:pPr/>
              <a:t>18/11/2011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A1A3-9556-4DE3-849B-763BD9049C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35E2-AA77-4519-82AC-DEC4077300B8}" type="datetimeFigureOut">
              <a:rPr lang="es-ES" smtClean="0"/>
              <a:pPr/>
              <a:t>18/11/2011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A1A3-9556-4DE3-849B-763BD9049C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35E2-AA77-4519-82AC-DEC4077300B8}" type="datetimeFigureOut">
              <a:rPr lang="es-ES" smtClean="0"/>
              <a:pPr/>
              <a:t>18/11/2011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A1A3-9556-4DE3-849B-763BD9049C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35E2-AA77-4519-82AC-DEC4077300B8}" type="datetimeFigureOut">
              <a:rPr lang="es-ES" smtClean="0"/>
              <a:pPr/>
              <a:t>18/11/2011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A1A3-9556-4DE3-849B-763BD9049C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35E2-AA77-4519-82AC-DEC4077300B8}" type="datetimeFigureOut">
              <a:rPr lang="es-ES" smtClean="0"/>
              <a:pPr/>
              <a:t>18/11/2011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A1A3-9556-4DE3-849B-763BD9049C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35E2-AA77-4519-82AC-DEC4077300B8}" type="datetimeFigureOut">
              <a:rPr lang="es-ES" smtClean="0"/>
              <a:pPr/>
              <a:t>18/11/2011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A1A3-9556-4DE3-849B-763BD9049C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35E2-AA77-4519-82AC-DEC4077300B8}" type="datetimeFigureOut">
              <a:rPr lang="es-ES" smtClean="0"/>
              <a:pPr/>
              <a:t>18/11/2011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A1A3-9556-4DE3-849B-763BD9049C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35E2-AA77-4519-82AC-DEC4077300B8}" type="datetimeFigureOut">
              <a:rPr lang="es-ES" smtClean="0"/>
              <a:pPr/>
              <a:t>18/11/2011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A1A3-9556-4DE3-849B-763BD9049C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735E2-AA77-4519-82AC-DEC4077300B8}" type="datetimeFigureOut">
              <a:rPr lang="es-ES" smtClean="0"/>
              <a:pPr/>
              <a:t>18/11/2011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AA1A3-9556-4DE3-849B-763BD9049C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179512" y="1916832"/>
            <a:ext cx="8784976" cy="4104456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  <a:softEdge rad="1270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29600" cy="1296144"/>
          </a:xfrm>
        </p:spPr>
        <p:txBody>
          <a:bodyPr>
            <a:noAutofit/>
          </a:bodyPr>
          <a:lstStyle/>
          <a:p>
            <a:r>
              <a:rPr lang="es-ES" dirty="0" smtClean="0"/>
              <a:t>Empresa Agropecuaria </a:t>
            </a:r>
            <a:br>
              <a:rPr lang="es-ES" dirty="0" smtClean="0"/>
            </a:br>
            <a:r>
              <a:rPr lang="es-ES" dirty="0" smtClean="0"/>
              <a:t>Medición de Activos Biológicos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6876256" y="638132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 smtClean="0"/>
              <a:t>C.A.P.E.A 2011</a:t>
            </a:r>
            <a:endParaRPr lang="es-E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04864"/>
            <a:ext cx="4258405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204864"/>
            <a:ext cx="3970338" cy="34905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ortar rectángulo de esquina del mismo lado"/>
          <p:cNvSpPr/>
          <p:nvPr/>
        </p:nvSpPr>
        <p:spPr>
          <a:xfrm>
            <a:off x="3851920" y="1484784"/>
            <a:ext cx="1571636" cy="714380"/>
          </a:xfrm>
          <a:prstGeom prst="snip2Same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PROCESOS PRODUCTIVOS</a:t>
            </a:r>
          </a:p>
          <a:p>
            <a:pPr algn="ctr"/>
            <a:endParaRPr lang="es-ES" sz="1200" dirty="0">
              <a:solidFill>
                <a:schemeClr val="tx1">
                  <a:lumMod val="95000"/>
                </a:schemeClr>
              </a:solidFill>
            </a:endParaRPr>
          </a:p>
        </p:txBody>
      </p:sp>
      <p:cxnSp>
        <p:nvCxnSpPr>
          <p:cNvPr id="8" name="7 Conector recto de flecha"/>
          <p:cNvCxnSpPr/>
          <p:nvPr/>
        </p:nvCxnSpPr>
        <p:spPr>
          <a:xfrm flipH="1">
            <a:off x="4644008" y="2276872"/>
            <a:ext cx="1588" cy="432048"/>
          </a:xfrm>
          <a:prstGeom prst="straightConnector1">
            <a:avLst/>
          </a:prstGeom>
          <a:ln>
            <a:solidFill>
              <a:schemeClr val="bg2">
                <a:lumMod val="40000"/>
                <a:lumOff val="60000"/>
              </a:schemeClr>
            </a:solidFill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Recortar rectángulo de esquina del mismo lado"/>
          <p:cNvSpPr/>
          <p:nvPr/>
        </p:nvSpPr>
        <p:spPr>
          <a:xfrm>
            <a:off x="971600" y="3933056"/>
            <a:ext cx="2500330" cy="1220716"/>
          </a:xfrm>
          <a:prstGeom prst="snip2Same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b="1" dirty="0" smtClean="0">
                <a:solidFill>
                  <a:schemeClr val="tx1">
                    <a:lumMod val="95000"/>
                  </a:schemeClr>
                </a:solidFill>
              </a:rPr>
              <a:t>Procesos terminales. </a:t>
            </a:r>
          </a:p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Son los que generan productos utilizables por el hombre para su consumo.</a:t>
            </a:r>
          </a:p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Frutos, cereales.</a:t>
            </a:r>
          </a:p>
          <a:p>
            <a:pPr algn="ctr"/>
            <a:endParaRPr lang="es-ES" sz="12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25" name="24 Recortar rectángulo de esquina del mismo lado"/>
          <p:cNvSpPr/>
          <p:nvPr/>
        </p:nvSpPr>
        <p:spPr>
          <a:xfrm>
            <a:off x="3419872" y="2780928"/>
            <a:ext cx="2500330" cy="714380"/>
          </a:xfrm>
          <a:prstGeom prst="snip2Same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200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SEGÚN LA TEMPORALIDAD</a:t>
            </a:r>
          </a:p>
          <a:p>
            <a:pPr algn="ctr"/>
            <a:endParaRPr lang="es-ES" sz="12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27" name="26 Recortar rectángulo de esquina del mismo lado"/>
          <p:cNvSpPr/>
          <p:nvPr/>
        </p:nvSpPr>
        <p:spPr>
          <a:xfrm>
            <a:off x="6084168" y="5589240"/>
            <a:ext cx="2286016" cy="1000132"/>
          </a:xfrm>
          <a:prstGeom prst="snip2Same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Podrá ser determinada la producción generada :  </a:t>
            </a:r>
          </a:p>
          <a:p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1- Al  momento de la ocurrencia      </a:t>
            </a:r>
          </a:p>
          <a:p>
            <a:pPr indent="-228600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 2- Al cierre del período</a:t>
            </a:r>
          </a:p>
          <a:p>
            <a:pPr indent="-228600" algn="ctr">
              <a:buAutoNum type="arabicParenR"/>
            </a:pPr>
            <a:endParaRPr lang="es-ES" sz="1200" dirty="0" smtClean="0">
              <a:solidFill>
                <a:schemeClr val="tx1">
                  <a:lumMod val="95000"/>
                </a:schemeClr>
              </a:solidFill>
            </a:endParaRPr>
          </a:p>
        </p:txBody>
      </p:sp>
      <p:cxnSp>
        <p:nvCxnSpPr>
          <p:cNvPr id="43" name="42 Conector recto de flecha"/>
          <p:cNvCxnSpPr/>
          <p:nvPr/>
        </p:nvCxnSpPr>
        <p:spPr>
          <a:xfrm>
            <a:off x="7164288" y="5085184"/>
            <a:ext cx="0" cy="432048"/>
          </a:xfrm>
          <a:prstGeom prst="straightConnector1">
            <a:avLst/>
          </a:prstGeom>
          <a:ln>
            <a:solidFill>
              <a:schemeClr val="bg2">
                <a:lumMod val="40000"/>
                <a:lumOff val="60000"/>
              </a:schemeClr>
            </a:solidFill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43 Recortar rectángulo de esquina del mismo lado"/>
          <p:cNvSpPr/>
          <p:nvPr/>
        </p:nvSpPr>
        <p:spPr>
          <a:xfrm>
            <a:off x="5868144" y="3861048"/>
            <a:ext cx="2500330" cy="1212332"/>
          </a:xfrm>
          <a:prstGeom prst="snip2Same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b="1" dirty="0" smtClean="0">
                <a:solidFill>
                  <a:schemeClr val="tx1">
                    <a:lumMod val="95000"/>
                  </a:schemeClr>
                </a:solidFill>
              </a:rPr>
              <a:t>Procesos continuos</a:t>
            </a:r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. </a:t>
            </a:r>
          </a:p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Son procesos de generación de bienes que al llegar a su madurez engendran los productos que alimentan el ciclo. </a:t>
            </a:r>
          </a:p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Rodeo de cría y forestación.</a:t>
            </a:r>
            <a:endParaRPr lang="es-ES" sz="12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48" name="47 Flecha izquierda, derecha y arriba"/>
          <p:cNvSpPr/>
          <p:nvPr/>
        </p:nvSpPr>
        <p:spPr>
          <a:xfrm>
            <a:off x="3563888" y="3573016"/>
            <a:ext cx="2214578" cy="1285884"/>
          </a:xfrm>
          <a:prstGeom prst="leftRightUpArrow">
            <a:avLst>
              <a:gd name="adj1" fmla="val 8491"/>
              <a:gd name="adj2" fmla="val 22877"/>
              <a:gd name="adj3" fmla="val 10141"/>
            </a:avLst>
          </a:prstGeom>
          <a:solidFill>
            <a:schemeClr val="bg2">
              <a:lumMod val="40000"/>
              <a:lumOff val="60000"/>
            </a:schemeClr>
          </a:solidFill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4" name="13 CuadroTexto"/>
          <p:cNvSpPr txBox="1"/>
          <p:nvPr/>
        </p:nvSpPr>
        <p:spPr>
          <a:xfrm>
            <a:off x="0" y="630932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C.A.P.E.A 2011</a:t>
            </a:r>
            <a:endParaRPr lang="es-ES" dirty="0"/>
          </a:p>
        </p:txBody>
      </p:sp>
      <p:sp>
        <p:nvSpPr>
          <p:cNvPr id="17" name="1 Título"/>
          <p:cNvSpPr txBox="1">
            <a:spLocks/>
          </p:cNvSpPr>
          <p:nvPr/>
        </p:nvSpPr>
        <p:spPr>
          <a:xfrm>
            <a:off x="395536" y="188640"/>
            <a:ext cx="8229600" cy="1107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3175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Empresa Agropecuaria </a:t>
            </a:r>
            <a:b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</a:br>
            <a: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Medición de Activos Biológicos</a:t>
            </a:r>
            <a:endParaRPr lang="es-ES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25" grpId="0" animBg="1"/>
      <p:bldP spid="27" grpId="0" animBg="1"/>
      <p:bldP spid="44" grpId="0" animBg="1"/>
      <p:bldP spid="4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876256" y="638132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 smtClean="0"/>
              <a:t>C.A.P.E.A 2011</a:t>
            </a:r>
            <a:endParaRPr lang="es-ES" dirty="0"/>
          </a:p>
        </p:txBody>
      </p:sp>
      <p:sp>
        <p:nvSpPr>
          <p:cNvPr id="13" name="2 Marcador de texto"/>
          <p:cNvSpPr txBox="1">
            <a:spLocks/>
          </p:cNvSpPr>
          <p:nvPr/>
        </p:nvSpPr>
        <p:spPr>
          <a:xfrm>
            <a:off x="895602" y="4488030"/>
            <a:ext cx="4143404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A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AR" sz="1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179512" y="1124744"/>
            <a:ext cx="1001272" cy="424847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Bienes destinados a la venta</a:t>
            </a:r>
            <a:endParaRPr lang="es-ES" sz="1200" dirty="0">
              <a:solidFill>
                <a:schemeClr val="tx1">
                  <a:lumMod val="95000"/>
                </a:schemeClr>
              </a:solidFill>
            </a:endParaRPr>
          </a:p>
        </p:txBody>
      </p:sp>
      <p:cxnSp>
        <p:nvCxnSpPr>
          <p:cNvPr id="10" name="9 Conector recto de flecha"/>
          <p:cNvCxnSpPr/>
          <p:nvPr/>
        </p:nvCxnSpPr>
        <p:spPr>
          <a:xfrm rot="5400000" flipH="1" flipV="1">
            <a:off x="1323660" y="981298"/>
            <a:ext cx="357190" cy="357190"/>
          </a:xfrm>
          <a:prstGeom prst="straightConnector1">
            <a:avLst/>
          </a:prstGeom>
          <a:ln>
            <a:solidFill>
              <a:schemeClr val="bg2">
                <a:lumMod val="40000"/>
                <a:lumOff val="60000"/>
              </a:schemeClr>
            </a:solidFill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Elipse"/>
          <p:cNvSpPr/>
          <p:nvPr/>
        </p:nvSpPr>
        <p:spPr>
          <a:xfrm>
            <a:off x="1680850" y="266918"/>
            <a:ext cx="2428892" cy="928694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Bienes para los que existe un mercado activo en su condición actual</a:t>
            </a:r>
          </a:p>
        </p:txBody>
      </p:sp>
      <p:cxnSp>
        <p:nvCxnSpPr>
          <p:cNvPr id="12" name="11 Conector recto de flecha"/>
          <p:cNvCxnSpPr/>
          <p:nvPr/>
        </p:nvCxnSpPr>
        <p:spPr>
          <a:xfrm>
            <a:off x="4181180" y="624108"/>
            <a:ext cx="214314" cy="1588"/>
          </a:xfrm>
          <a:prstGeom prst="straightConnector1">
            <a:avLst/>
          </a:prstGeom>
          <a:ln>
            <a:solidFill>
              <a:schemeClr val="bg2">
                <a:lumMod val="40000"/>
                <a:lumOff val="60000"/>
              </a:schemeClr>
            </a:solidFill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Rectángulo redondeado"/>
          <p:cNvSpPr/>
          <p:nvPr/>
        </p:nvSpPr>
        <p:spPr>
          <a:xfrm>
            <a:off x="4466932" y="338356"/>
            <a:ext cx="1928826" cy="1071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Activos biológicos terminados: </a:t>
            </a:r>
          </a:p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Granos, novillos terminados, frutos maduros</a:t>
            </a:r>
          </a:p>
        </p:txBody>
      </p:sp>
      <p:cxnSp>
        <p:nvCxnSpPr>
          <p:cNvPr id="18" name="17 Conector recto de flecha"/>
          <p:cNvCxnSpPr/>
          <p:nvPr/>
        </p:nvCxnSpPr>
        <p:spPr>
          <a:xfrm>
            <a:off x="6538634" y="552670"/>
            <a:ext cx="357190" cy="1588"/>
          </a:xfrm>
          <a:prstGeom prst="straightConnector1">
            <a:avLst/>
          </a:prstGeom>
          <a:ln>
            <a:solidFill>
              <a:schemeClr val="bg2">
                <a:lumMod val="40000"/>
                <a:lumOff val="60000"/>
              </a:schemeClr>
            </a:solidFill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Rectángulo redondeado"/>
          <p:cNvSpPr/>
          <p:nvPr/>
        </p:nvSpPr>
        <p:spPr>
          <a:xfrm>
            <a:off x="6967262" y="338356"/>
            <a:ext cx="1500230" cy="500066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Valor neto de realización</a:t>
            </a:r>
          </a:p>
        </p:txBody>
      </p:sp>
      <p:cxnSp>
        <p:nvCxnSpPr>
          <p:cNvPr id="20" name="19 Conector recto de flecha"/>
          <p:cNvCxnSpPr/>
          <p:nvPr/>
        </p:nvCxnSpPr>
        <p:spPr>
          <a:xfrm>
            <a:off x="1252222" y="2552934"/>
            <a:ext cx="357190" cy="1588"/>
          </a:xfrm>
          <a:prstGeom prst="straightConnector1">
            <a:avLst/>
          </a:prstGeom>
          <a:ln>
            <a:solidFill>
              <a:schemeClr val="bg2">
                <a:lumMod val="40000"/>
                <a:lumOff val="60000"/>
              </a:schemeClr>
            </a:solidFill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Elipse"/>
          <p:cNvSpPr/>
          <p:nvPr/>
        </p:nvSpPr>
        <p:spPr>
          <a:xfrm>
            <a:off x="1609412" y="1909992"/>
            <a:ext cx="2786082" cy="1285884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Bienes para los que no existe un mercado activo en su condición actual pero sí para un proceso de desarrollo más avanzado o completado</a:t>
            </a:r>
          </a:p>
        </p:txBody>
      </p:sp>
      <p:cxnSp>
        <p:nvCxnSpPr>
          <p:cNvPr id="22" name="21 Conector recto de flecha"/>
          <p:cNvCxnSpPr/>
          <p:nvPr/>
        </p:nvCxnSpPr>
        <p:spPr>
          <a:xfrm>
            <a:off x="4466932" y="2481496"/>
            <a:ext cx="214314" cy="1588"/>
          </a:xfrm>
          <a:prstGeom prst="straightConnector1">
            <a:avLst/>
          </a:prstGeom>
          <a:ln>
            <a:solidFill>
              <a:schemeClr val="bg2">
                <a:lumMod val="40000"/>
                <a:lumOff val="60000"/>
              </a:schemeClr>
            </a:solidFill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22 Rectángulo redondeado"/>
          <p:cNvSpPr/>
          <p:nvPr/>
        </p:nvSpPr>
        <p:spPr>
          <a:xfrm>
            <a:off x="4752684" y="1838554"/>
            <a:ext cx="1785950" cy="1071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Activos biológicos en desarrollo</a:t>
            </a:r>
          </a:p>
        </p:txBody>
      </p:sp>
      <p:cxnSp>
        <p:nvCxnSpPr>
          <p:cNvPr id="24" name="23 Conector recto de flecha"/>
          <p:cNvCxnSpPr/>
          <p:nvPr/>
        </p:nvCxnSpPr>
        <p:spPr>
          <a:xfrm>
            <a:off x="6610072" y="2124306"/>
            <a:ext cx="428628" cy="1588"/>
          </a:xfrm>
          <a:prstGeom prst="straightConnector1">
            <a:avLst/>
          </a:prstGeom>
          <a:ln>
            <a:solidFill>
              <a:schemeClr val="bg2">
                <a:lumMod val="40000"/>
                <a:lumOff val="60000"/>
              </a:schemeClr>
            </a:solidFill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24 Rectángulo redondeado"/>
          <p:cNvSpPr/>
          <p:nvPr/>
        </p:nvSpPr>
        <p:spPr>
          <a:xfrm>
            <a:off x="7110106" y="1552802"/>
            <a:ext cx="1285916" cy="128588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Que se encuentran en la etapa inicial de su desarrollo: sementeras</a:t>
            </a:r>
          </a:p>
          <a:p>
            <a:pPr algn="ctr"/>
            <a:endParaRPr lang="es-ES" sz="1200" dirty="0" smtClean="0">
              <a:solidFill>
                <a:schemeClr val="tx1">
                  <a:lumMod val="95000"/>
                </a:schemeClr>
              </a:solidFill>
            </a:endParaRPr>
          </a:p>
        </p:txBody>
      </p:sp>
      <p:cxnSp>
        <p:nvCxnSpPr>
          <p:cNvPr id="26" name="25 Conector recto de flecha"/>
          <p:cNvCxnSpPr/>
          <p:nvPr/>
        </p:nvCxnSpPr>
        <p:spPr>
          <a:xfrm rot="5400000">
            <a:off x="5474319" y="3174753"/>
            <a:ext cx="356396" cy="794"/>
          </a:xfrm>
          <a:prstGeom prst="straightConnector1">
            <a:avLst/>
          </a:prstGeom>
          <a:ln>
            <a:solidFill>
              <a:schemeClr val="bg2">
                <a:lumMod val="40000"/>
                <a:lumOff val="60000"/>
              </a:schemeClr>
            </a:solidFill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6 Rectángulo redondeado"/>
          <p:cNvSpPr/>
          <p:nvPr/>
        </p:nvSpPr>
        <p:spPr>
          <a:xfrm>
            <a:off x="5004048" y="3356992"/>
            <a:ext cx="1357322" cy="164307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Bienes que se encuentran después de su etapa inicial de desarrollo biológico: sementeras y bosques.</a:t>
            </a:r>
          </a:p>
        </p:txBody>
      </p:sp>
      <p:cxnSp>
        <p:nvCxnSpPr>
          <p:cNvPr id="28" name="27 Conector recto de flecha"/>
          <p:cNvCxnSpPr/>
          <p:nvPr/>
        </p:nvCxnSpPr>
        <p:spPr>
          <a:xfrm rot="5400000">
            <a:off x="7633989" y="3031307"/>
            <a:ext cx="214314" cy="1588"/>
          </a:xfrm>
          <a:prstGeom prst="straightConnector1">
            <a:avLst/>
          </a:prstGeom>
          <a:ln>
            <a:solidFill>
              <a:schemeClr val="bg2">
                <a:lumMod val="40000"/>
                <a:lumOff val="60000"/>
              </a:schemeClr>
            </a:solidFill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28 Elipse"/>
          <p:cNvSpPr/>
          <p:nvPr/>
        </p:nvSpPr>
        <p:spPr>
          <a:xfrm>
            <a:off x="6948264" y="3212976"/>
            <a:ext cx="1785950" cy="1000132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Costo de reposición y  alternativa  costo original</a:t>
            </a:r>
          </a:p>
        </p:txBody>
      </p:sp>
      <p:cxnSp>
        <p:nvCxnSpPr>
          <p:cNvPr id="30" name="29 Conector recto de flecha"/>
          <p:cNvCxnSpPr/>
          <p:nvPr/>
        </p:nvCxnSpPr>
        <p:spPr>
          <a:xfrm rot="5400000">
            <a:off x="5546327" y="5334993"/>
            <a:ext cx="357190" cy="1588"/>
          </a:xfrm>
          <a:prstGeom prst="straightConnector1">
            <a:avLst/>
          </a:prstGeom>
          <a:ln>
            <a:solidFill>
              <a:schemeClr val="bg2">
                <a:lumMod val="40000"/>
                <a:lumOff val="60000"/>
              </a:schemeClr>
            </a:solidFill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30 Elipse"/>
          <p:cNvSpPr/>
          <p:nvPr/>
        </p:nvSpPr>
        <p:spPr>
          <a:xfrm>
            <a:off x="4932040" y="5589240"/>
            <a:ext cx="1785950" cy="1000132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VNDFNF  Alternativa </a:t>
            </a:r>
          </a:p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CR u original</a:t>
            </a:r>
          </a:p>
        </p:txBody>
      </p:sp>
      <p:cxnSp>
        <p:nvCxnSpPr>
          <p:cNvPr id="32" name="31 Conector recto de flecha"/>
          <p:cNvCxnSpPr/>
          <p:nvPr/>
        </p:nvCxnSpPr>
        <p:spPr>
          <a:xfrm>
            <a:off x="1259632" y="4365104"/>
            <a:ext cx="214314" cy="1588"/>
          </a:xfrm>
          <a:prstGeom prst="straightConnector1">
            <a:avLst/>
          </a:prstGeom>
          <a:ln>
            <a:solidFill>
              <a:schemeClr val="bg2">
                <a:lumMod val="40000"/>
                <a:lumOff val="60000"/>
              </a:schemeClr>
            </a:solidFill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32 Elipse"/>
          <p:cNvSpPr/>
          <p:nvPr/>
        </p:nvSpPr>
        <p:spPr>
          <a:xfrm>
            <a:off x="1537974" y="3553066"/>
            <a:ext cx="2357454" cy="1785950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Bienes para los que no existe un mercado activo en su condición actual ni en un estado ni con un proceso más avanzado o completado: plantas aromáticas</a:t>
            </a:r>
          </a:p>
        </p:txBody>
      </p:sp>
      <p:cxnSp>
        <p:nvCxnSpPr>
          <p:cNvPr id="34" name="33 Conector recto de flecha"/>
          <p:cNvCxnSpPr/>
          <p:nvPr/>
        </p:nvCxnSpPr>
        <p:spPr>
          <a:xfrm rot="5400000">
            <a:off x="2574619" y="5588255"/>
            <a:ext cx="214314" cy="1588"/>
          </a:xfrm>
          <a:prstGeom prst="straightConnector1">
            <a:avLst/>
          </a:prstGeom>
          <a:ln>
            <a:solidFill>
              <a:schemeClr val="bg2">
                <a:lumMod val="40000"/>
                <a:lumOff val="60000"/>
              </a:schemeClr>
            </a:solidFill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34 Rectángulo redondeado"/>
          <p:cNvSpPr/>
          <p:nvPr/>
        </p:nvSpPr>
        <p:spPr>
          <a:xfrm>
            <a:off x="1895164" y="5767644"/>
            <a:ext cx="1500198" cy="500066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Valor de mercado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2" presetClass="entr" presetSubtype="8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9" grpId="0" animBg="1"/>
      <p:bldP spid="9" grpId="1" animBg="1"/>
      <p:bldP spid="11" grpId="0" animBg="1"/>
      <p:bldP spid="11" grpId="1" animBg="1"/>
      <p:bldP spid="17" grpId="0" animBg="1"/>
      <p:bldP spid="17" grpId="1" animBg="1"/>
      <p:bldP spid="19" grpId="0" animBg="1"/>
      <p:bldP spid="19" grpId="1" animBg="1"/>
      <p:bldP spid="21" grpId="0" animBg="1"/>
      <p:bldP spid="21" grpId="1" animBg="1"/>
      <p:bldP spid="23" grpId="0" animBg="1"/>
      <p:bldP spid="23" grpId="1" animBg="1"/>
      <p:bldP spid="25" grpId="0" animBg="1"/>
      <p:bldP spid="25" grpId="1" animBg="1"/>
      <p:bldP spid="27" grpId="0" animBg="1"/>
      <p:bldP spid="27" grpId="1" animBg="1"/>
      <p:bldP spid="29" grpId="0" animBg="1"/>
      <p:bldP spid="29" grpId="1" animBg="1"/>
      <p:bldP spid="31" grpId="0" animBg="1"/>
      <p:bldP spid="31" grpId="1" animBg="1"/>
      <p:bldP spid="33" grpId="0" animBg="1"/>
      <p:bldP spid="33" grpId="1" animBg="1"/>
      <p:bldP spid="35" grpId="0" animBg="1"/>
      <p:bldP spid="35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876256" y="638132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 smtClean="0"/>
              <a:t>C.A.P.E.A 2011</a:t>
            </a:r>
            <a:endParaRPr lang="es-ES" dirty="0"/>
          </a:p>
        </p:txBody>
      </p:sp>
      <p:sp>
        <p:nvSpPr>
          <p:cNvPr id="36" name="35 Redondear rectángulo de esquina diagonal"/>
          <p:cNvSpPr/>
          <p:nvPr/>
        </p:nvSpPr>
        <p:spPr>
          <a:xfrm>
            <a:off x="322356" y="332656"/>
            <a:ext cx="1177778" cy="5929354"/>
          </a:xfrm>
          <a:prstGeom prst="round2Diag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Bienes utilizados como  factor de la  producción</a:t>
            </a:r>
            <a:endParaRPr lang="es-ES" sz="1200" dirty="0">
              <a:solidFill>
                <a:schemeClr val="tx1">
                  <a:lumMod val="95000"/>
                </a:schemeClr>
              </a:solidFill>
            </a:endParaRPr>
          </a:p>
        </p:txBody>
      </p:sp>
      <p:cxnSp>
        <p:nvCxnSpPr>
          <p:cNvPr id="37" name="36 Conector recto de flecha"/>
          <p:cNvCxnSpPr/>
          <p:nvPr/>
        </p:nvCxnSpPr>
        <p:spPr>
          <a:xfrm>
            <a:off x="1571572" y="1261350"/>
            <a:ext cx="357190" cy="1588"/>
          </a:xfrm>
          <a:prstGeom prst="straightConnector1">
            <a:avLst/>
          </a:prstGeom>
          <a:ln>
            <a:solidFill>
              <a:schemeClr val="bg2">
                <a:lumMod val="40000"/>
                <a:lumOff val="60000"/>
              </a:schemeClr>
            </a:solidFill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37 Rectángulo"/>
          <p:cNvSpPr/>
          <p:nvPr/>
        </p:nvSpPr>
        <p:spPr>
          <a:xfrm>
            <a:off x="2000200" y="332656"/>
            <a:ext cx="1071570" cy="242889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Bienes para los que existe un mercado activo</a:t>
            </a:r>
            <a:endParaRPr lang="es-ES" sz="1200" dirty="0">
              <a:solidFill>
                <a:schemeClr val="tx1">
                  <a:lumMod val="95000"/>
                </a:schemeClr>
              </a:solidFill>
            </a:endParaRPr>
          </a:p>
        </p:txBody>
      </p:sp>
      <p:cxnSp>
        <p:nvCxnSpPr>
          <p:cNvPr id="39" name="38 Conector recto de flecha"/>
          <p:cNvCxnSpPr/>
          <p:nvPr/>
        </p:nvCxnSpPr>
        <p:spPr>
          <a:xfrm>
            <a:off x="3071770" y="761284"/>
            <a:ext cx="357190" cy="1588"/>
          </a:xfrm>
          <a:prstGeom prst="straightConnector1">
            <a:avLst/>
          </a:prstGeom>
          <a:ln>
            <a:solidFill>
              <a:schemeClr val="bg2">
                <a:lumMod val="40000"/>
                <a:lumOff val="60000"/>
              </a:schemeClr>
            </a:solidFill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39 Rectángulo redondeado"/>
          <p:cNvSpPr/>
          <p:nvPr/>
        </p:nvSpPr>
        <p:spPr>
          <a:xfrm>
            <a:off x="3571836" y="404094"/>
            <a:ext cx="1571636" cy="857256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En su condición actual: hembras y reproductores en </a:t>
            </a:r>
            <a:r>
              <a:rPr lang="es-ES" sz="1200" dirty="0" err="1" smtClean="0">
                <a:solidFill>
                  <a:schemeClr val="tx1">
                    <a:lumMod val="95000"/>
                  </a:schemeClr>
                </a:solidFill>
              </a:rPr>
              <a:t>estab</a:t>
            </a:r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. de cría. </a:t>
            </a:r>
            <a:endParaRPr lang="es-ES" sz="1200" dirty="0">
              <a:solidFill>
                <a:schemeClr val="tx1">
                  <a:lumMod val="95000"/>
                </a:schemeClr>
              </a:solidFill>
            </a:endParaRPr>
          </a:p>
        </p:txBody>
      </p:sp>
      <p:cxnSp>
        <p:nvCxnSpPr>
          <p:cNvPr id="41" name="40 Conector recto de flecha"/>
          <p:cNvCxnSpPr/>
          <p:nvPr/>
        </p:nvCxnSpPr>
        <p:spPr>
          <a:xfrm>
            <a:off x="5286348" y="832722"/>
            <a:ext cx="357190" cy="1588"/>
          </a:xfrm>
          <a:prstGeom prst="straightConnector1">
            <a:avLst/>
          </a:prstGeom>
          <a:ln>
            <a:solidFill>
              <a:schemeClr val="bg2">
                <a:lumMod val="40000"/>
                <a:lumOff val="60000"/>
              </a:schemeClr>
            </a:solidFill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41 Elipse"/>
          <p:cNvSpPr/>
          <p:nvPr/>
        </p:nvSpPr>
        <p:spPr>
          <a:xfrm>
            <a:off x="5714976" y="404094"/>
            <a:ext cx="1643074" cy="857256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Costo de reposición</a:t>
            </a:r>
            <a:endParaRPr lang="es-ES" sz="1200" dirty="0">
              <a:solidFill>
                <a:schemeClr val="tx1">
                  <a:lumMod val="95000"/>
                </a:schemeClr>
              </a:solidFill>
            </a:endParaRPr>
          </a:p>
        </p:txBody>
      </p:sp>
      <p:cxnSp>
        <p:nvCxnSpPr>
          <p:cNvPr id="43" name="42 Conector recto de flecha"/>
          <p:cNvCxnSpPr/>
          <p:nvPr/>
        </p:nvCxnSpPr>
        <p:spPr>
          <a:xfrm>
            <a:off x="5214910" y="2261482"/>
            <a:ext cx="427040" cy="1588"/>
          </a:xfrm>
          <a:prstGeom prst="straightConnector1">
            <a:avLst/>
          </a:prstGeom>
          <a:ln>
            <a:solidFill>
              <a:schemeClr val="bg2">
                <a:lumMod val="40000"/>
                <a:lumOff val="60000"/>
              </a:schemeClr>
            </a:solidFill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43 Rectángulo redondeado"/>
          <p:cNvSpPr/>
          <p:nvPr/>
        </p:nvSpPr>
        <p:spPr>
          <a:xfrm>
            <a:off x="3571836" y="1761416"/>
            <a:ext cx="1571636" cy="100013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Bienes similares al inicio de su etapa de producción:  </a:t>
            </a:r>
          </a:p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ovinos ,lana</a:t>
            </a:r>
            <a:endParaRPr lang="es-ES" sz="1200" dirty="0">
              <a:solidFill>
                <a:schemeClr val="tx1">
                  <a:lumMod val="95000"/>
                </a:schemeClr>
              </a:solidFill>
            </a:endParaRPr>
          </a:p>
        </p:txBody>
      </p:sp>
      <p:cxnSp>
        <p:nvCxnSpPr>
          <p:cNvPr id="45" name="44 Conector recto de flecha"/>
          <p:cNvCxnSpPr/>
          <p:nvPr/>
        </p:nvCxnSpPr>
        <p:spPr>
          <a:xfrm>
            <a:off x="3071770" y="2190044"/>
            <a:ext cx="357190" cy="1588"/>
          </a:xfrm>
          <a:prstGeom prst="straightConnector1">
            <a:avLst/>
          </a:prstGeom>
          <a:ln>
            <a:solidFill>
              <a:schemeClr val="bg2">
                <a:lumMod val="40000"/>
                <a:lumOff val="60000"/>
              </a:schemeClr>
            </a:solidFill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45 Elipse"/>
          <p:cNvSpPr/>
          <p:nvPr/>
        </p:nvSpPr>
        <p:spPr>
          <a:xfrm>
            <a:off x="5786414" y="1832854"/>
            <a:ext cx="1785950" cy="928694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Costo reposición menos depreciación acumulada</a:t>
            </a:r>
            <a:endParaRPr lang="es-ES" sz="1200" dirty="0">
              <a:solidFill>
                <a:schemeClr val="tx1">
                  <a:lumMod val="95000"/>
                </a:schemeClr>
              </a:solidFill>
            </a:endParaRPr>
          </a:p>
        </p:txBody>
      </p:sp>
      <p:cxnSp>
        <p:nvCxnSpPr>
          <p:cNvPr id="47" name="46 Conector recto de flecha"/>
          <p:cNvCxnSpPr/>
          <p:nvPr/>
        </p:nvCxnSpPr>
        <p:spPr>
          <a:xfrm>
            <a:off x="1643010" y="4547498"/>
            <a:ext cx="285752" cy="1588"/>
          </a:xfrm>
          <a:prstGeom prst="straightConnector1">
            <a:avLst/>
          </a:prstGeom>
          <a:ln>
            <a:solidFill>
              <a:schemeClr val="bg2">
                <a:lumMod val="40000"/>
                <a:lumOff val="60000"/>
              </a:schemeClr>
            </a:solidFill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47 Rectángulo"/>
          <p:cNvSpPr/>
          <p:nvPr/>
        </p:nvSpPr>
        <p:spPr>
          <a:xfrm>
            <a:off x="2000200" y="3333052"/>
            <a:ext cx="1071570" cy="2928958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Bienes para los que no existe un mercado activo en su condición actual</a:t>
            </a:r>
            <a:endParaRPr lang="es-ES" sz="1200" dirty="0">
              <a:solidFill>
                <a:schemeClr val="tx1">
                  <a:lumMod val="95000"/>
                </a:schemeClr>
              </a:solidFill>
            </a:endParaRPr>
          </a:p>
        </p:txBody>
      </p:sp>
      <p:cxnSp>
        <p:nvCxnSpPr>
          <p:cNvPr id="49" name="48 Conector recto de flecha"/>
          <p:cNvCxnSpPr/>
          <p:nvPr/>
        </p:nvCxnSpPr>
        <p:spPr>
          <a:xfrm>
            <a:off x="3214646" y="3404490"/>
            <a:ext cx="285752" cy="1588"/>
          </a:xfrm>
          <a:prstGeom prst="straightConnector1">
            <a:avLst/>
          </a:prstGeom>
          <a:ln>
            <a:solidFill>
              <a:schemeClr val="bg2">
                <a:lumMod val="40000"/>
                <a:lumOff val="60000"/>
              </a:schemeClr>
            </a:solidFill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49 Rectángulo redondeado"/>
          <p:cNvSpPr/>
          <p:nvPr/>
        </p:nvSpPr>
        <p:spPr>
          <a:xfrm>
            <a:off x="3571836" y="3118738"/>
            <a:ext cx="3357586" cy="64294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200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Etapa preparatoria hasta la finalización del proceso de crecimiento de desarrollo: árboles frutales , de floración</a:t>
            </a:r>
          </a:p>
          <a:p>
            <a:pPr algn="ctr"/>
            <a:endParaRPr lang="es-ES" sz="12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51" name="50 Rectángulo redondeado"/>
          <p:cNvSpPr/>
          <p:nvPr/>
        </p:nvSpPr>
        <p:spPr>
          <a:xfrm>
            <a:off x="3571836" y="3975994"/>
            <a:ext cx="3357586" cy="57150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Etapa inicial de producción hasta  que se logra una producción en volúmenes  y calidad comercial: árboles frutales, de floración</a:t>
            </a:r>
            <a:endParaRPr lang="es-ES" sz="1200" dirty="0">
              <a:solidFill>
                <a:schemeClr val="tx1">
                  <a:lumMod val="95000"/>
                </a:schemeClr>
              </a:solidFill>
            </a:endParaRPr>
          </a:p>
        </p:txBody>
      </p:sp>
      <p:cxnSp>
        <p:nvCxnSpPr>
          <p:cNvPr id="52" name="51 Conector recto de flecha"/>
          <p:cNvCxnSpPr/>
          <p:nvPr/>
        </p:nvCxnSpPr>
        <p:spPr>
          <a:xfrm>
            <a:off x="3143208" y="4261746"/>
            <a:ext cx="285752" cy="1588"/>
          </a:xfrm>
          <a:prstGeom prst="straightConnector1">
            <a:avLst/>
          </a:prstGeom>
          <a:ln>
            <a:solidFill>
              <a:schemeClr val="bg2">
                <a:lumMod val="40000"/>
                <a:lumOff val="60000"/>
              </a:schemeClr>
            </a:solidFill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52 Rectángulo redondeado"/>
          <p:cNvSpPr/>
          <p:nvPr/>
        </p:nvSpPr>
        <p:spPr>
          <a:xfrm>
            <a:off x="3571836" y="4761812"/>
            <a:ext cx="3357586" cy="64294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Desde la producción en volúmenes y calidad comercial hasta el fin de su desarrollo biológico: árboles frutales, praderas, bosques.</a:t>
            </a:r>
            <a:endParaRPr lang="es-ES" sz="1200" dirty="0">
              <a:solidFill>
                <a:schemeClr val="tx1">
                  <a:lumMod val="95000"/>
                </a:schemeClr>
              </a:solidFill>
            </a:endParaRPr>
          </a:p>
        </p:txBody>
      </p:sp>
      <p:cxnSp>
        <p:nvCxnSpPr>
          <p:cNvPr id="54" name="53 Conector recto de flecha"/>
          <p:cNvCxnSpPr/>
          <p:nvPr/>
        </p:nvCxnSpPr>
        <p:spPr>
          <a:xfrm>
            <a:off x="3143208" y="5119002"/>
            <a:ext cx="285752" cy="1588"/>
          </a:xfrm>
          <a:prstGeom prst="straightConnector1">
            <a:avLst/>
          </a:prstGeom>
          <a:ln>
            <a:solidFill>
              <a:schemeClr val="bg2">
                <a:lumMod val="40000"/>
                <a:lumOff val="60000"/>
              </a:schemeClr>
            </a:solidFill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54 Rectángulo redondeado"/>
          <p:cNvSpPr/>
          <p:nvPr/>
        </p:nvSpPr>
        <p:spPr>
          <a:xfrm>
            <a:off x="3571868" y="5500702"/>
            <a:ext cx="3357586" cy="71438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200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Desde el fin de su desarrollo biológico hasta el fin de su vida útil: árboles frutales.</a:t>
            </a:r>
          </a:p>
          <a:p>
            <a:pPr algn="ctr"/>
            <a:endParaRPr lang="es-ES" sz="1200" dirty="0">
              <a:solidFill>
                <a:schemeClr val="tx1">
                  <a:lumMod val="95000"/>
                </a:schemeClr>
              </a:solidFill>
            </a:endParaRPr>
          </a:p>
        </p:txBody>
      </p:sp>
      <p:cxnSp>
        <p:nvCxnSpPr>
          <p:cNvPr id="56" name="55 Conector recto de flecha"/>
          <p:cNvCxnSpPr/>
          <p:nvPr/>
        </p:nvCxnSpPr>
        <p:spPr>
          <a:xfrm>
            <a:off x="3143208" y="5833382"/>
            <a:ext cx="285752" cy="1588"/>
          </a:xfrm>
          <a:prstGeom prst="straightConnector1">
            <a:avLst/>
          </a:prstGeom>
          <a:ln>
            <a:solidFill>
              <a:schemeClr val="bg2">
                <a:lumMod val="40000"/>
                <a:lumOff val="60000"/>
              </a:schemeClr>
            </a:solidFill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 de flecha"/>
          <p:cNvCxnSpPr/>
          <p:nvPr/>
        </p:nvCxnSpPr>
        <p:spPr>
          <a:xfrm>
            <a:off x="7000860" y="3404490"/>
            <a:ext cx="285752" cy="1588"/>
          </a:xfrm>
          <a:prstGeom prst="straightConnector1">
            <a:avLst/>
          </a:prstGeom>
          <a:ln>
            <a:solidFill>
              <a:schemeClr val="bg2">
                <a:lumMod val="40000"/>
                <a:lumOff val="60000"/>
              </a:schemeClr>
            </a:solidFill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recto de flecha"/>
          <p:cNvCxnSpPr/>
          <p:nvPr/>
        </p:nvCxnSpPr>
        <p:spPr>
          <a:xfrm>
            <a:off x="7000860" y="4261746"/>
            <a:ext cx="214314" cy="1588"/>
          </a:xfrm>
          <a:prstGeom prst="straightConnector1">
            <a:avLst/>
          </a:prstGeom>
          <a:ln>
            <a:solidFill>
              <a:schemeClr val="bg2">
                <a:lumMod val="40000"/>
                <a:lumOff val="60000"/>
              </a:schemeClr>
            </a:solidFill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58 Rectángulo redondeado"/>
          <p:cNvSpPr/>
          <p:nvPr/>
        </p:nvSpPr>
        <p:spPr>
          <a:xfrm>
            <a:off x="7286612" y="3833118"/>
            <a:ext cx="1677876" cy="67600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CR menos el importe neto de la realización de los productos obtenidos</a:t>
            </a:r>
          </a:p>
        </p:txBody>
      </p:sp>
      <p:sp>
        <p:nvSpPr>
          <p:cNvPr id="60" name="59 Rectángulo redondeado"/>
          <p:cNvSpPr/>
          <p:nvPr/>
        </p:nvSpPr>
        <p:spPr>
          <a:xfrm>
            <a:off x="7308304" y="3140968"/>
            <a:ext cx="1656184" cy="64807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CR alternativa </a:t>
            </a:r>
          </a:p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Costo original</a:t>
            </a:r>
            <a:endParaRPr lang="es-ES" sz="1200" dirty="0">
              <a:solidFill>
                <a:schemeClr val="tx1">
                  <a:lumMod val="95000"/>
                </a:schemeClr>
              </a:solidFill>
            </a:endParaRPr>
          </a:p>
        </p:txBody>
      </p:sp>
      <p:cxnSp>
        <p:nvCxnSpPr>
          <p:cNvPr id="61" name="60 Conector recto de flecha"/>
          <p:cNvCxnSpPr/>
          <p:nvPr/>
        </p:nvCxnSpPr>
        <p:spPr>
          <a:xfrm>
            <a:off x="7000860" y="5047564"/>
            <a:ext cx="214314" cy="1588"/>
          </a:xfrm>
          <a:prstGeom prst="straightConnector1">
            <a:avLst/>
          </a:prstGeom>
          <a:ln>
            <a:solidFill>
              <a:schemeClr val="bg2">
                <a:lumMod val="40000"/>
                <a:lumOff val="60000"/>
              </a:schemeClr>
            </a:solidFill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61 Rectángulo redondeado"/>
          <p:cNvSpPr/>
          <p:nvPr/>
        </p:nvSpPr>
        <p:spPr>
          <a:xfrm>
            <a:off x="7286612" y="4618936"/>
            <a:ext cx="1677876" cy="68227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CR  más otros costos menos las  depreciaciones acumuladas</a:t>
            </a:r>
          </a:p>
        </p:txBody>
      </p:sp>
      <p:sp>
        <p:nvSpPr>
          <p:cNvPr id="63" name="62 Rectángulo redondeado"/>
          <p:cNvSpPr/>
          <p:nvPr/>
        </p:nvSpPr>
        <p:spPr>
          <a:xfrm>
            <a:off x="7286612" y="5404754"/>
            <a:ext cx="1677876" cy="68854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200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CR menos depreciaciones acumuladas</a:t>
            </a:r>
          </a:p>
          <a:p>
            <a:pPr algn="ctr"/>
            <a:endParaRPr lang="es-ES" sz="1200" dirty="0" smtClean="0">
              <a:solidFill>
                <a:schemeClr val="tx1">
                  <a:lumMod val="95000"/>
                </a:schemeClr>
              </a:solidFill>
            </a:endParaRPr>
          </a:p>
        </p:txBody>
      </p:sp>
      <p:cxnSp>
        <p:nvCxnSpPr>
          <p:cNvPr id="64" name="63 Conector recto de flecha"/>
          <p:cNvCxnSpPr/>
          <p:nvPr/>
        </p:nvCxnSpPr>
        <p:spPr>
          <a:xfrm>
            <a:off x="7000860" y="5761944"/>
            <a:ext cx="214314" cy="1588"/>
          </a:xfrm>
          <a:prstGeom prst="straightConnector1">
            <a:avLst/>
          </a:prstGeom>
          <a:ln>
            <a:solidFill>
              <a:schemeClr val="bg2">
                <a:lumMod val="40000"/>
                <a:lumOff val="60000"/>
              </a:schemeClr>
            </a:solidFill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6" grpId="1" animBg="1"/>
      <p:bldP spid="38" grpId="0" animBg="1"/>
      <p:bldP spid="38" grpId="1" animBg="1"/>
      <p:bldP spid="40" grpId="0" animBg="1"/>
      <p:bldP spid="40" grpId="1" animBg="1"/>
      <p:bldP spid="42" grpId="0" animBg="1"/>
      <p:bldP spid="42" grpId="1" animBg="1"/>
      <p:bldP spid="44" grpId="0" animBg="1"/>
      <p:bldP spid="44" grpId="1" animBg="1"/>
      <p:bldP spid="46" grpId="0" animBg="1"/>
      <p:bldP spid="46" grpId="1" animBg="1"/>
      <p:bldP spid="48" grpId="0" animBg="1"/>
      <p:bldP spid="48" grpId="1" animBg="1"/>
      <p:bldP spid="50" grpId="0" animBg="1"/>
      <p:bldP spid="50" grpId="1" animBg="1"/>
      <p:bldP spid="51" grpId="0" animBg="1"/>
      <p:bldP spid="51" grpId="1" animBg="1"/>
      <p:bldP spid="53" grpId="0" animBg="1"/>
      <p:bldP spid="53" grpId="1" animBg="1"/>
      <p:bldP spid="55" grpId="0" animBg="1"/>
      <p:bldP spid="55" grpId="1" animBg="1"/>
      <p:bldP spid="59" grpId="0" animBg="1"/>
      <p:bldP spid="59" grpId="1" animBg="1"/>
      <p:bldP spid="60" grpId="0" animBg="1"/>
      <p:bldP spid="60" grpId="1" animBg="1"/>
      <p:bldP spid="62" grpId="0" animBg="1"/>
      <p:bldP spid="62" grpId="1" animBg="1"/>
      <p:bldP spid="63" grpId="0" animBg="1"/>
      <p:bldP spid="63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7020272" y="648866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 smtClean="0"/>
              <a:t>C.A.P.E.A 2011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755576" y="1340768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600" u="sng" dirty="0" smtClean="0"/>
              <a:t>RESOLUCIÓN TÉCNICA Nº 22   </a:t>
            </a:r>
          </a:p>
          <a:p>
            <a:pPr algn="ctr"/>
            <a:endParaRPr lang="es-ES" dirty="0" smtClean="0"/>
          </a:p>
        </p:txBody>
      </p:sp>
      <p:sp>
        <p:nvSpPr>
          <p:cNvPr id="9" name="8 Rectángulo"/>
          <p:cNvSpPr/>
          <p:nvPr/>
        </p:nvSpPr>
        <p:spPr>
          <a:xfrm>
            <a:off x="323528" y="1988840"/>
            <a:ext cx="1143008" cy="30003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>
                    <a:lumMod val="95000"/>
                  </a:schemeClr>
                </a:solidFill>
              </a:rPr>
              <a:t>Bienes de cambio</a:t>
            </a:r>
            <a:endParaRPr lang="es-ES" sz="1600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323528" y="5229200"/>
            <a:ext cx="1144800" cy="1285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>
                    <a:lumMod val="95000"/>
                  </a:schemeClr>
                </a:solidFill>
              </a:rPr>
              <a:t>Bienes de uso</a:t>
            </a:r>
            <a:endParaRPr lang="es-ES" sz="1600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1619672" y="1988840"/>
            <a:ext cx="1285884" cy="171451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>
                    <a:lumMod val="95000"/>
                  </a:schemeClr>
                </a:solidFill>
              </a:rPr>
              <a:t>Corrientes</a:t>
            </a:r>
          </a:p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1619672" y="3789040"/>
            <a:ext cx="1285884" cy="121444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>
                    <a:lumMod val="95000"/>
                  </a:schemeClr>
                </a:solidFill>
              </a:rPr>
              <a:t>No corrientes</a:t>
            </a:r>
          </a:p>
        </p:txBody>
      </p:sp>
      <p:sp>
        <p:nvSpPr>
          <p:cNvPr id="17" name="16 Rectángulo"/>
          <p:cNvSpPr/>
          <p:nvPr/>
        </p:nvSpPr>
        <p:spPr>
          <a:xfrm>
            <a:off x="1619672" y="5229200"/>
            <a:ext cx="1285200" cy="12852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>
                    <a:lumMod val="95000"/>
                  </a:schemeClr>
                </a:solidFill>
              </a:rPr>
              <a:t>No corrientes</a:t>
            </a:r>
          </a:p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2987824" y="1988840"/>
            <a:ext cx="2127600" cy="10001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s-ES" sz="1600" b="1" dirty="0" smtClean="0">
                <a:solidFill>
                  <a:schemeClr val="tx1">
                    <a:lumMod val="95000"/>
                  </a:schemeClr>
                </a:solidFill>
              </a:rPr>
              <a:t>Activos Biológicos</a:t>
            </a:r>
          </a:p>
          <a:p>
            <a:pPr algn="ctr">
              <a:lnSpc>
                <a:spcPct val="150000"/>
              </a:lnSpc>
            </a:pPr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2987824" y="3140968"/>
            <a:ext cx="2127600" cy="5076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r>
              <a:rPr lang="es-ES" sz="1600" b="1" dirty="0" smtClean="0">
                <a:solidFill>
                  <a:schemeClr val="tx1">
                    <a:lumMod val="95000"/>
                  </a:schemeClr>
                </a:solidFill>
              </a:rPr>
              <a:t>Productos Agropecuarios</a:t>
            </a:r>
          </a:p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5202972" y="1988840"/>
            <a:ext cx="2571768" cy="5076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r>
              <a:rPr lang="es-ES" sz="1600" b="1" dirty="0" smtClean="0">
                <a:solidFill>
                  <a:schemeClr val="tx1">
                    <a:lumMod val="95000"/>
                  </a:schemeClr>
                </a:solidFill>
              </a:rPr>
              <a:t>En desarrollo.</a:t>
            </a:r>
          </a:p>
          <a:p>
            <a:pPr algn="ctr"/>
            <a:r>
              <a:rPr lang="es-ES" sz="1600" dirty="0" smtClean="0">
                <a:solidFill>
                  <a:schemeClr val="tx1">
                    <a:lumMod val="95000"/>
                  </a:schemeClr>
                </a:solidFill>
              </a:rPr>
              <a:t>Sementeras y vaquillonas</a:t>
            </a:r>
          </a:p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5202972" y="2488906"/>
            <a:ext cx="2571768" cy="5076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r>
              <a:rPr lang="es-ES" sz="1600" b="1" dirty="0" smtClean="0">
                <a:solidFill>
                  <a:schemeClr val="tx1">
                    <a:lumMod val="95000"/>
                  </a:schemeClr>
                </a:solidFill>
              </a:rPr>
              <a:t>Terminados </a:t>
            </a:r>
          </a:p>
          <a:p>
            <a:pPr algn="ctr"/>
            <a:r>
              <a:rPr lang="es-ES" sz="1600" dirty="0" smtClean="0">
                <a:solidFill>
                  <a:schemeClr val="tx1">
                    <a:lumMod val="95000"/>
                  </a:schemeClr>
                </a:solidFill>
              </a:rPr>
              <a:t>Novillos </a:t>
            </a:r>
          </a:p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5202972" y="3131848"/>
            <a:ext cx="2571768" cy="5076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r>
              <a:rPr lang="es-ES" sz="1600" dirty="0" smtClean="0">
                <a:solidFill>
                  <a:schemeClr val="tx1">
                    <a:lumMod val="95000"/>
                  </a:schemeClr>
                </a:solidFill>
              </a:rPr>
              <a:t>Frutos cosechados, leche,  lana, madera</a:t>
            </a:r>
          </a:p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2987824" y="3789040"/>
            <a:ext cx="2128320" cy="50576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r>
              <a:rPr lang="es-ES" sz="1600" b="1" dirty="0" smtClean="0">
                <a:solidFill>
                  <a:schemeClr val="tx1">
                    <a:lumMod val="95000"/>
                  </a:schemeClr>
                </a:solidFill>
              </a:rPr>
              <a:t>Activos biológicos</a:t>
            </a:r>
          </a:p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5220072" y="3789040"/>
            <a:ext cx="2571768" cy="5076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r>
              <a:rPr lang="es-ES" sz="1600" b="1" dirty="0" smtClean="0">
                <a:solidFill>
                  <a:schemeClr val="tx1">
                    <a:lumMod val="95000"/>
                  </a:schemeClr>
                </a:solidFill>
              </a:rPr>
              <a:t>En desarrollo</a:t>
            </a:r>
          </a:p>
          <a:p>
            <a:pPr algn="ctr"/>
            <a:r>
              <a:rPr lang="es-ES" sz="1600" dirty="0" smtClean="0">
                <a:solidFill>
                  <a:schemeClr val="tx1">
                    <a:lumMod val="95000"/>
                  </a:schemeClr>
                </a:solidFill>
              </a:rPr>
              <a:t>Vaquillonas </a:t>
            </a:r>
          </a:p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25" name="24 Rectángulo"/>
          <p:cNvSpPr/>
          <p:nvPr/>
        </p:nvSpPr>
        <p:spPr>
          <a:xfrm>
            <a:off x="2987824" y="5229200"/>
            <a:ext cx="2127600" cy="12852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r>
              <a:rPr lang="es-ES" sz="1600" b="1" dirty="0" smtClean="0">
                <a:solidFill>
                  <a:schemeClr val="tx1">
                    <a:lumMod val="95000"/>
                  </a:schemeClr>
                </a:solidFill>
              </a:rPr>
              <a:t>Activos biológicos</a:t>
            </a:r>
          </a:p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5220072" y="5229200"/>
            <a:ext cx="2571768" cy="5076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r>
              <a:rPr lang="es-ES" sz="1600" b="1" dirty="0" smtClean="0">
                <a:solidFill>
                  <a:schemeClr val="tx1">
                    <a:lumMod val="95000"/>
                  </a:schemeClr>
                </a:solidFill>
              </a:rPr>
              <a:t>En desarrollo </a:t>
            </a:r>
          </a:p>
          <a:p>
            <a:pPr algn="ctr"/>
            <a:r>
              <a:rPr lang="es-ES" sz="1600" dirty="0" smtClean="0">
                <a:solidFill>
                  <a:schemeClr val="tx1">
                    <a:lumMod val="95000"/>
                  </a:schemeClr>
                </a:solidFill>
              </a:rPr>
              <a:t>Praderas, terneros y toritos</a:t>
            </a:r>
          </a:p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27" name="26 Rectángulo"/>
          <p:cNvSpPr/>
          <p:nvPr/>
        </p:nvSpPr>
        <p:spPr>
          <a:xfrm>
            <a:off x="5220072" y="6021288"/>
            <a:ext cx="2570400" cy="5076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r>
              <a:rPr lang="es-ES" sz="1600" b="1" dirty="0" smtClean="0">
                <a:solidFill>
                  <a:schemeClr val="tx1">
                    <a:lumMod val="95000"/>
                  </a:schemeClr>
                </a:solidFill>
              </a:rPr>
              <a:t>En producción.</a:t>
            </a:r>
          </a:p>
          <a:p>
            <a:pPr algn="ctr"/>
            <a:r>
              <a:rPr lang="es-ES" sz="1600" dirty="0" smtClean="0">
                <a:solidFill>
                  <a:schemeClr val="tx1">
                    <a:lumMod val="95000"/>
                  </a:schemeClr>
                </a:solidFill>
              </a:rPr>
              <a:t>Praderas, vacas y toros</a:t>
            </a:r>
          </a:p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28" name="1 Título"/>
          <p:cNvSpPr txBox="1">
            <a:spLocks/>
          </p:cNvSpPr>
          <p:nvPr/>
        </p:nvSpPr>
        <p:spPr>
          <a:xfrm>
            <a:off x="467544" y="188640"/>
            <a:ext cx="8229600" cy="1107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3175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Empresa Agropecuaria </a:t>
            </a:r>
            <a:b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</a:br>
            <a: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Medición de Activos Biológicos</a:t>
            </a:r>
            <a:endParaRPr lang="es-ES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29" name="28 Rectángulo"/>
          <p:cNvSpPr/>
          <p:nvPr/>
        </p:nvSpPr>
        <p:spPr>
          <a:xfrm>
            <a:off x="2987824" y="4509120"/>
            <a:ext cx="2128320" cy="5076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r>
              <a:rPr lang="es-ES" sz="1600" b="1" dirty="0" smtClean="0">
                <a:solidFill>
                  <a:schemeClr val="tx1">
                    <a:lumMod val="95000"/>
                  </a:schemeClr>
                </a:solidFill>
              </a:rPr>
              <a:t>Productos Agropecuarios</a:t>
            </a:r>
          </a:p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5220072" y="4509120"/>
            <a:ext cx="2571768" cy="5076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r>
              <a:rPr lang="es-ES" sz="1600" dirty="0" smtClean="0">
                <a:solidFill>
                  <a:schemeClr val="tx1">
                    <a:lumMod val="95000"/>
                  </a:schemeClr>
                </a:solidFill>
              </a:rPr>
              <a:t>Frutos cosechados, lana, madera</a:t>
            </a:r>
          </a:p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endParaRPr lang="es-ES" sz="1600" b="1" dirty="0" smtClean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9" grpId="0" animBg="1"/>
      <p:bldP spid="3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876256" y="638132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 smtClean="0"/>
              <a:t>C.A.P.E.A 2011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755576" y="1340768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600" u="sng" dirty="0" smtClean="0"/>
              <a:t>RESOLUCIÓN TÉCNICA Nº 22   </a:t>
            </a:r>
          </a:p>
          <a:p>
            <a:pPr algn="ctr"/>
            <a:endParaRPr lang="es-ES" dirty="0" smtClean="0"/>
          </a:p>
        </p:txBody>
      </p:sp>
      <p:sp>
        <p:nvSpPr>
          <p:cNvPr id="13" name="2 Marcador de texto"/>
          <p:cNvSpPr txBox="1">
            <a:spLocks/>
          </p:cNvSpPr>
          <p:nvPr/>
        </p:nvSpPr>
        <p:spPr>
          <a:xfrm>
            <a:off x="895602" y="4488030"/>
            <a:ext cx="4143404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A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AR" sz="1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2 Subtítulo"/>
          <p:cNvSpPr>
            <a:spLocks noGrp="1"/>
          </p:cNvSpPr>
          <p:nvPr>
            <p:ph type="subTitle" idx="1"/>
          </p:nvPr>
        </p:nvSpPr>
        <p:spPr>
          <a:xfrm>
            <a:off x="755576" y="2420888"/>
            <a:ext cx="7920880" cy="2808312"/>
          </a:xfrm>
          <a:prstGeom prst="homePlate">
            <a:avLst/>
          </a:prstGeom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/>
          </a:bodyPr>
          <a:lstStyle/>
          <a:p>
            <a:r>
              <a:rPr lang="es-ES" sz="2400" u="sng" dirty="0" smtClean="0">
                <a:solidFill>
                  <a:schemeClr val="lt1"/>
                </a:solidFill>
              </a:rPr>
              <a:t>EXPOSICIÓN EN EL ESTADO DE RESULTADO</a:t>
            </a:r>
          </a:p>
          <a:p>
            <a:endParaRPr lang="es-ES" sz="1800" dirty="0" smtClean="0">
              <a:solidFill>
                <a:schemeClr val="lt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AR" sz="2400" dirty="0">
                <a:solidFill>
                  <a:schemeClr val="lt1"/>
                </a:solidFill>
              </a:rPr>
              <a:t>En los entes dedicados a la actividad agropecuaria, el hecho sustancial de generación de sus ingresos es el crecimiento vegetativo, denominado en estas actividades  “Producción</a:t>
            </a:r>
            <a:r>
              <a:rPr lang="es-AR" sz="2400" dirty="0" smtClean="0">
                <a:solidFill>
                  <a:schemeClr val="lt1"/>
                </a:solidFill>
              </a:rPr>
              <a:t>”</a:t>
            </a:r>
            <a:endParaRPr lang="es-ES" sz="2400" dirty="0">
              <a:solidFill>
                <a:schemeClr val="lt1"/>
              </a:solidFill>
            </a:endParaRPr>
          </a:p>
          <a:p>
            <a:endParaRPr lang="es-ES" sz="1800" dirty="0">
              <a:solidFill>
                <a:schemeClr val="lt1"/>
              </a:solidFill>
            </a:endParaRPr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467544" y="188640"/>
            <a:ext cx="8229600" cy="1107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3175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Empresa Agropecuaria </a:t>
            </a:r>
            <a:b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</a:br>
            <a: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Medición de Activos Biológicos</a:t>
            </a:r>
            <a:endParaRPr lang="es-ES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876256" y="638132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 smtClean="0"/>
              <a:t>C.A.P.E.A 2011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827584" y="1268760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600" u="sng" dirty="0" smtClean="0"/>
              <a:t>RESOLUCIÓN TÉCNICA Nº 22   </a:t>
            </a:r>
          </a:p>
          <a:p>
            <a:pPr algn="ctr"/>
            <a:endParaRPr lang="es-ES" dirty="0" smtClean="0"/>
          </a:p>
        </p:txBody>
      </p:sp>
      <p:sp>
        <p:nvSpPr>
          <p:cNvPr id="13" name="2 Marcador de texto"/>
          <p:cNvSpPr txBox="1">
            <a:spLocks/>
          </p:cNvSpPr>
          <p:nvPr/>
        </p:nvSpPr>
        <p:spPr>
          <a:xfrm>
            <a:off x="895602" y="4488030"/>
            <a:ext cx="4143404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A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AR" sz="1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2 Subtítulo"/>
          <p:cNvSpPr>
            <a:spLocks noGrp="1"/>
          </p:cNvSpPr>
          <p:nvPr>
            <p:ph type="subTitle" idx="1"/>
          </p:nvPr>
        </p:nvSpPr>
        <p:spPr>
          <a:xfrm>
            <a:off x="611560" y="2276872"/>
            <a:ext cx="7920880" cy="2952328"/>
          </a:xfrm>
          <a:prstGeom prst="rect">
            <a:avLst/>
          </a:prstGeom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es-AR" sz="2400" u="sng" dirty="0" smtClean="0">
                <a:solidFill>
                  <a:schemeClr val="lt1"/>
                </a:solidFill>
              </a:rPr>
              <a:t>PRODUCCIÓN</a:t>
            </a:r>
            <a:r>
              <a:rPr lang="es-AR" sz="2400" dirty="0" smtClean="0">
                <a:solidFill>
                  <a:schemeClr val="lt1"/>
                </a:solidFill>
              </a:rPr>
              <a:t>   </a:t>
            </a:r>
          </a:p>
          <a:p>
            <a:pPr algn="just">
              <a:lnSpc>
                <a:spcPct val="150000"/>
              </a:lnSpc>
            </a:pPr>
            <a:r>
              <a:rPr lang="es-AR" sz="2200" dirty="0" smtClean="0">
                <a:solidFill>
                  <a:schemeClr val="lt1"/>
                </a:solidFill>
              </a:rPr>
              <a:t>Es el incremento de  valor por los cambios cuantitativos o cualitativos -volumen  físico y/o calidad  en los bienes con  crecimiento vegetativo, como consecuencia de sus procesos biológicos</a:t>
            </a:r>
            <a:endParaRPr lang="es-ES" sz="2200" dirty="0" smtClean="0">
              <a:solidFill>
                <a:schemeClr val="lt1"/>
              </a:solidFill>
            </a:endParaRPr>
          </a:p>
          <a:p>
            <a:pPr>
              <a:lnSpc>
                <a:spcPct val="150000"/>
              </a:lnSpc>
            </a:pPr>
            <a:endParaRPr lang="es-ES" sz="2200" u="sng" dirty="0" smtClean="0">
              <a:solidFill>
                <a:schemeClr val="lt1"/>
              </a:solidFill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467544" y="188640"/>
            <a:ext cx="8229600" cy="1107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3175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Empresa Agropecuaria </a:t>
            </a:r>
            <a:b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</a:br>
            <a: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Medición de Activos Biológicos</a:t>
            </a:r>
            <a:endParaRPr lang="es-ES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827584" y="188640"/>
            <a:ext cx="3071834" cy="7143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b="1" dirty="0" smtClean="0">
                <a:solidFill>
                  <a:schemeClr val="tx1">
                    <a:lumMod val="95000"/>
                  </a:schemeClr>
                </a:solidFill>
              </a:rPr>
              <a:t>Has. Sembradas x rendimiento/hs x  VNR a fecha de cosecha</a:t>
            </a:r>
            <a:endParaRPr lang="es-ES" sz="1200" b="1" dirty="0">
              <a:solidFill>
                <a:schemeClr val="tx1">
                  <a:lumMod val="95000"/>
                </a:schemeClr>
              </a:solidFill>
            </a:endParaRPr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4067944" y="476672"/>
            <a:ext cx="648072" cy="0"/>
          </a:xfrm>
          <a:prstGeom prst="straightConnector1">
            <a:avLst/>
          </a:prstGeom>
          <a:ln>
            <a:solidFill>
              <a:schemeClr val="bg2">
                <a:lumMod val="40000"/>
                <a:lumOff val="60000"/>
              </a:schemeClr>
            </a:solidFill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Rectángulo"/>
          <p:cNvSpPr/>
          <p:nvPr/>
        </p:nvSpPr>
        <p:spPr>
          <a:xfrm>
            <a:off x="5004048" y="1916832"/>
            <a:ext cx="2714644" cy="428628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b="1" u="sng" dirty="0" smtClean="0">
                <a:solidFill>
                  <a:schemeClr val="tx1">
                    <a:lumMod val="95000"/>
                  </a:schemeClr>
                </a:solidFill>
              </a:rPr>
              <a:t>RESULTADO DE  LA PRODUCCION AGRICOLA</a:t>
            </a:r>
            <a:endParaRPr lang="es-ES" sz="1200" b="1" u="sng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827584" y="1124744"/>
            <a:ext cx="3071834" cy="7143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b="1" dirty="0" smtClean="0">
                <a:solidFill>
                  <a:schemeClr val="tx1">
                    <a:lumMod val="95000"/>
                  </a:schemeClr>
                </a:solidFill>
              </a:rPr>
              <a:t>Valor de la sementera  valuada a CR a fecha de la cosecha </a:t>
            </a:r>
            <a:endParaRPr lang="es-ES" sz="1200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5004048" y="1052736"/>
            <a:ext cx="2714644" cy="7143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COSTO DE  PRODUCCION</a:t>
            </a:r>
            <a:endParaRPr lang="es-ES" sz="12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5004048" y="3000372"/>
            <a:ext cx="2736304" cy="428628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Menos Costo de Ventas </a:t>
            </a:r>
          </a:p>
          <a:p>
            <a:pPr algn="ctr"/>
            <a:endParaRPr lang="es-ES" sz="1200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5004048" y="2500306"/>
            <a:ext cx="2736304" cy="35719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Más Resultado por la comercialización</a:t>
            </a:r>
            <a:endParaRPr lang="es-ES" sz="12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5004048" y="3500438"/>
            <a:ext cx="2736304" cy="7143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 Resultado por la valuación de Bienes de Cambio a su valor neto de realización *</a:t>
            </a:r>
            <a:endParaRPr lang="es-ES" sz="12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5004048" y="4286256"/>
            <a:ext cx="2736304" cy="428628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2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r>
              <a:rPr lang="es-ES" sz="1200" b="1" u="sng" dirty="0" smtClean="0">
                <a:solidFill>
                  <a:schemeClr val="tx1">
                    <a:lumMod val="95000"/>
                  </a:schemeClr>
                </a:solidFill>
              </a:rPr>
              <a:t>RESULTADO BRUTO</a:t>
            </a:r>
          </a:p>
          <a:p>
            <a:pPr algn="ctr"/>
            <a:endParaRPr lang="es-ES" sz="1200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5004048" y="6143620"/>
            <a:ext cx="2736304" cy="3572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b="1" u="sng" dirty="0" smtClean="0">
                <a:solidFill>
                  <a:schemeClr val="tx1">
                    <a:lumMod val="95000"/>
                  </a:schemeClr>
                </a:solidFill>
              </a:rPr>
              <a:t>RESULTADO NETO</a:t>
            </a:r>
            <a:endParaRPr lang="es-ES" sz="1200" b="1" u="sng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5004048" y="4786322"/>
            <a:ext cx="2736304" cy="7143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Menos </a:t>
            </a:r>
          </a:p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Gastos de  comercialización</a:t>
            </a:r>
          </a:p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Gastos de Administración</a:t>
            </a:r>
          </a:p>
          <a:p>
            <a:pPr algn="ctr"/>
            <a:endParaRPr lang="es-ES" sz="1200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5004048" y="5572140"/>
            <a:ext cx="2736304" cy="50006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Resultados</a:t>
            </a:r>
          </a:p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 financieros  y por tenencia **</a:t>
            </a:r>
            <a:endParaRPr lang="es-ES" sz="12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5004048" y="188640"/>
            <a:ext cx="2714644" cy="7143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b="1" u="sng" dirty="0" smtClean="0">
                <a:solidFill>
                  <a:schemeClr val="tx1">
                    <a:lumMod val="95000"/>
                  </a:schemeClr>
                </a:solidFill>
              </a:rPr>
              <a:t>VALOR DE LA PRODUCCION</a:t>
            </a:r>
          </a:p>
        </p:txBody>
      </p:sp>
      <p:sp>
        <p:nvSpPr>
          <p:cNvPr id="21" name="20 CuadroTexto"/>
          <p:cNvSpPr txBox="1"/>
          <p:nvPr/>
        </p:nvSpPr>
        <p:spPr>
          <a:xfrm>
            <a:off x="107504" y="630932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C.A.P.E.A 2011</a:t>
            </a:r>
            <a:endParaRPr lang="es-ES" dirty="0"/>
          </a:p>
        </p:txBody>
      </p:sp>
      <p:cxnSp>
        <p:nvCxnSpPr>
          <p:cNvPr id="26" name="25 Conector recto de flecha"/>
          <p:cNvCxnSpPr/>
          <p:nvPr/>
        </p:nvCxnSpPr>
        <p:spPr>
          <a:xfrm>
            <a:off x="4067944" y="1412776"/>
            <a:ext cx="648072" cy="0"/>
          </a:xfrm>
          <a:prstGeom prst="straightConnector1">
            <a:avLst/>
          </a:prstGeom>
          <a:ln>
            <a:solidFill>
              <a:schemeClr val="bg2">
                <a:lumMod val="40000"/>
                <a:lumOff val="60000"/>
              </a:schemeClr>
            </a:solidFill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1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 animBg="1"/>
      <p:bldP spid="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876256" y="638132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 smtClean="0"/>
              <a:t>C.A.P.E.A 2011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827584" y="1412776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600" u="sng" dirty="0" smtClean="0"/>
              <a:t>Referencias del cuadro</a:t>
            </a:r>
          </a:p>
          <a:p>
            <a:pPr algn="ctr"/>
            <a:endParaRPr lang="es-ES" dirty="0" smtClean="0"/>
          </a:p>
        </p:txBody>
      </p:sp>
      <p:sp>
        <p:nvSpPr>
          <p:cNvPr id="13" name="2 Marcador de texto"/>
          <p:cNvSpPr txBox="1">
            <a:spLocks/>
          </p:cNvSpPr>
          <p:nvPr/>
        </p:nvSpPr>
        <p:spPr>
          <a:xfrm>
            <a:off x="895602" y="4488030"/>
            <a:ext cx="4143404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A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AR" sz="1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395536" y="2276872"/>
            <a:ext cx="8568952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es-AR" dirty="0" smtClean="0"/>
          </a:p>
          <a:p>
            <a:pPr algn="just"/>
            <a:r>
              <a:rPr lang="es-AR" sz="2000" dirty="0" smtClean="0"/>
              <a:t>*     Valor  de  las  Ventas  versus  Ventas  Valuadas a VNR  a  la  fecha  de  la cosecha y/o fecha de </a:t>
            </a:r>
            <a:r>
              <a:rPr lang="es-ES" sz="2000" dirty="0" smtClean="0"/>
              <a:t>existencias   iniciales</a:t>
            </a:r>
          </a:p>
          <a:p>
            <a:pPr algn="just"/>
            <a:endParaRPr lang="es-ES" sz="2000" dirty="0" smtClean="0"/>
          </a:p>
          <a:p>
            <a:pPr algn="just"/>
            <a:r>
              <a:rPr lang="es-AR" sz="2000" dirty="0" smtClean="0"/>
              <a:t>*     Existencias  finales de granos valuadas  a  VNR  de cierre  versus Ex finales a fecha de cosecha y/o de   inicio</a:t>
            </a:r>
          </a:p>
          <a:p>
            <a:pPr algn="just"/>
            <a:endParaRPr lang="es-ES" sz="2000" dirty="0" smtClean="0"/>
          </a:p>
          <a:p>
            <a:pPr algn="just"/>
            <a:r>
              <a:rPr lang="es-AR" sz="2000" dirty="0" smtClean="0"/>
              <a:t> **  Sementeras valuadas a costo de reposición a la fecha de la cosecha versus el valor  de la   sementera  a  costo incurrido al momento de la ocurrencia</a:t>
            </a:r>
          </a:p>
          <a:p>
            <a:pPr algn="just"/>
            <a:endParaRPr lang="es-ES" sz="2000" dirty="0" smtClean="0"/>
          </a:p>
          <a:p>
            <a:pPr algn="just"/>
            <a:r>
              <a:rPr lang="es-AR" sz="2000" dirty="0" smtClean="0"/>
              <a:t> **  Ex final de  Insumos  valorizados a costo de reposición al cierre versus  valor  de  origen</a:t>
            </a:r>
            <a:endParaRPr lang="es-ES" sz="2000" dirty="0"/>
          </a:p>
        </p:txBody>
      </p:sp>
      <p:sp>
        <p:nvSpPr>
          <p:cNvPr id="17" name="1 Título"/>
          <p:cNvSpPr txBox="1">
            <a:spLocks/>
          </p:cNvSpPr>
          <p:nvPr/>
        </p:nvSpPr>
        <p:spPr>
          <a:xfrm>
            <a:off x="467544" y="188640"/>
            <a:ext cx="8229600" cy="1107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3175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Empresa Agropecuaria </a:t>
            </a:r>
            <a:b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</a:br>
            <a: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Medición de Activos Biológicos</a:t>
            </a:r>
            <a:endParaRPr lang="es-ES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07504" y="638132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C.A.P.E.A 2011</a:t>
            </a:r>
            <a:endParaRPr lang="es-ES" dirty="0"/>
          </a:p>
        </p:txBody>
      </p:sp>
      <p:sp>
        <p:nvSpPr>
          <p:cNvPr id="7" name="2 Subtítulo"/>
          <p:cNvSpPr txBox="1">
            <a:spLocks/>
          </p:cNvSpPr>
          <p:nvPr/>
        </p:nvSpPr>
        <p:spPr>
          <a:xfrm>
            <a:off x="827584" y="260648"/>
            <a:ext cx="6400800" cy="6215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A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A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A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A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A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A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A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A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A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A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A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A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A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               </a:t>
            </a:r>
            <a:endParaRPr kumimoji="0" lang="es-E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A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es-E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A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827584" y="260648"/>
            <a:ext cx="3071834" cy="7143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b="1" dirty="0" smtClean="0">
                <a:solidFill>
                  <a:schemeClr val="tx1">
                    <a:lumMod val="95000"/>
                  </a:schemeClr>
                </a:solidFill>
              </a:rPr>
              <a:t>EX. FINAL + VENTAS menos:</a:t>
            </a:r>
          </a:p>
          <a:p>
            <a:pPr algn="ctr"/>
            <a:r>
              <a:rPr lang="es-ES" sz="1200" b="1" dirty="0" smtClean="0">
                <a:solidFill>
                  <a:schemeClr val="tx1">
                    <a:lumMod val="95000"/>
                  </a:schemeClr>
                </a:solidFill>
              </a:rPr>
              <a:t>EX. INICIAL VALUADAS A CR/VNR DE CIERRE menos  COMPRAS</a:t>
            </a:r>
            <a:endParaRPr lang="es-ES" sz="1200" b="1" dirty="0">
              <a:solidFill>
                <a:schemeClr val="tx1">
                  <a:lumMod val="95000"/>
                </a:schemeClr>
              </a:solidFill>
            </a:endParaRPr>
          </a:p>
        </p:txBody>
      </p:sp>
      <p:cxnSp>
        <p:nvCxnSpPr>
          <p:cNvPr id="10" name="9 Conector recto de flecha"/>
          <p:cNvCxnSpPr/>
          <p:nvPr/>
        </p:nvCxnSpPr>
        <p:spPr>
          <a:xfrm>
            <a:off x="3970856" y="617838"/>
            <a:ext cx="385120" cy="2850"/>
          </a:xfrm>
          <a:prstGeom prst="straightConnector1">
            <a:avLst/>
          </a:prstGeom>
          <a:ln>
            <a:solidFill>
              <a:schemeClr val="bg2">
                <a:lumMod val="40000"/>
                <a:lumOff val="60000"/>
              </a:schemeClr>
            </a:solidFill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Rectángulo"/>
          <p:cNvSpPr/>
          <p:nvPr/>
        </p:nvSpPr>
        <p:spPr>
          <a:xfrm>
            <a:off x="4427984" y="1844824"/>
            <a:ext cx="3456384" cy="432048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b="1" u="sng" dirty="0" smtClean="0">
                <a:solidFill>
                  <a:schemeClr val="tx1">
                    <a:lumMod val="95000"/>
                  </a:schemeClr>
                </a:solidFill>
              </a:rPr>
              <a:t>RESULTADO DE  LA PRODUCCION GANADERA</a:t>
            </a:r>
            <a:endParaRPr lang="es-ES" sz="1200" b="1" u="sng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4427984" y="1052736"/>
            <a:ext cx="3456384" cy="7200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Menos </a:t>
            </a:r>
          </a:p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COSTO INCURRIDOS EN EL PERÍODO</a:t>
            </a:r>
            <a:endParaRPr lang="es-ES" sz="12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4429124" y="2857496"/>
            <a:ext cx="3456384" cy="36004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200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Menos Costo de Ventas </a:t>
            </a:r>
          </a:p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endParaRPr lang="es-ES" sz="12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4427984" y="2348880"/>
            <a:ext cx="3456384" cy="432048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Más Resultado por la comercialización</a:t>
            </a:r>
            <a:endParaRPr lang="es-ES" sz="12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4427984" y="3284984"/>
            <a:ext cx="3456384" cy="7200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 Resultado por la valuación de Bienes de Cambio a  su Valor </a:t>
            </a:r>
            <a:r>
              <a:rPr lang="es-ES" sz="1200" smtClean="0">
                <a:solidFill>
                  <a:schemeClr val="tx1">
                    <a:lumMod val="95000"/>
                  </a:schemeClr>
                </a:solidFill>
              </a:rPr>
              <a:t>Neto de Realización</a:t>
            </a:r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*</a:t>
            </a:r>
          </a:p>
        </p:txBody>
      </p:sp>
      <p:sp>
        <p:nvSpPr>
          <p:cNvPr id="17" name="16 Rectángulo"/>
          <p:cNvSpPr/>
          <p:nvPr/>
        </p:nvSpPr>
        <p:spPr>
          <a:xfrm>
            <a:off x="4427984" y="4077072"/>
            <a:ext cx="3456384" cy="57606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200" b="1" u="sng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r>
              <a:rPr lang="es-ES" sz="1200" b="1" u="sng" dirty="0" smtClean="0">
                <a:solidFill>
                  <a:schemeClr val="tx1">
                    <a:lumMod val="95000"/>
                  </a:schemeClr>
                </a:solidFill>
              </a:rPr>
              <a:t>RESULTADO BRUTO</a:t>
            </a:r>
          </a:p>
          <a:p>
            <a:pPr algn="ctr"/>
            <a:endParaRPr lang="es-ES" sz="12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4427984" y="6093296"/>
            <a:ext cx="3456384" cy="36004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b="1" u="sng" dirty="0" smtClean="0">
                <a:solidFill>
                  <a:schemeClr val="tx1">
                    <a:lumMod val="95000"/>
                  </a:schemeClr>
                </a:solidFill>
              </a:rPr>
              <a:t>RESULTADO NETO</a:t>
            </a:r>
            <a:endParaRPr lang="es-ES" sz="1200" b="1" u="sng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4427984" y="4725144"/>
            <a:ext cx="3456384" cy="64807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200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Menos </a:t>
            </a:r>
          </a:p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Gastos de comercialización</a:t>
            </a:r>
          </a:p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Gastos de Administración</a:t>
            </a:r>
          </a:p>
          <a:p>
            <a:pPr algn="ctr"/>
            <a:endParaRPr lang="es-ES" sz="12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4427984" y="5445224"/>
            <a:ext cx="3456384" cy="54623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>
                    <a:lumMod val="95000"/>
                  </a:schemeClr>
                </a:solidFill>
              </a:rPr>
              <a:t>Resultados financieros  y  por tenencia** </a:t>
            </a:r>
            <a:endParaRPr lang="es-ES" sz="12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4427984" y="260648"/>
            <a:ext cx="3456384" cy="7200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b="1" u="sng" dirty="0" smtClean="0">
                <a:solidFill>
                  <a:schemeClr val="tx1">
                    <a:lumMod val="95000"/>
                  </a:schemeClr>
                </a:solidFill>
              </a:rPr>
              <a:t>VALOR DE LA PRODUCCION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876256" y="638132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 smtClean="0"/>
              <a:t>C.A.P.E.A 2011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755576" y="1412776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600" u="sng" dirty="0" smtClean="0"/>
              <a:t>Referencias del cuadro</a:t>
            </a:r>
          </a:p>
          <a:p>
            <a:pPr algn="ctr"/>
            <a:endParaRPr lang="es-ES" dirty="0" smtClean="0"/>
          </a:p>
        </p:txBody>
      </p:sp>
      <p:sp>
        <p:nvSpPr>
          <p:cNvPr id="13" name="2 Marcador de texto"/>
          <p:cNvSpPr txBox="1">
            <a:spLocks/>
          </p:cNvSpPr>
          <p:nvPr/>
        </p:nvSpPr>
        <p:spPr>
          <a:xfrm>
            <a:off x="895602" y="4488030"/>
            <a:ext cx="4143404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A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AR" sz="1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23528" y="2420888"/>
            <a:ext cx="849694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AR" sz="2000" dirty="0" smtClean="0"/>
              <a:t> *  Existencia  inicial  de  hacienda de invernada valuada a VNR de cierre  versus Existencia  inicial  de  hacienda de invernada valuada al inicio. </a:t>
            </a:r>
          </a:p>
          <a:p>
            <a:pPr algn="just"/>
            <a:endParaRPr lang="es-AR" sz="2000" dirty="0" smtClean="0"/>
          </a:p>
          <a:p>
            <a:pPr algn="just"/>
            <a:r>
              <a:rPr lang="es-AR" sz="2000" dirty="0" smtClean="0"/>
              <a:t> *     Compras   valuadas a VNR de cierre versus  el valor de la transacción a la fecha de ocurrencia.</a:t>
            </a:r>
          </a:p>
          <a:p>
            <a:pPr algn="just"/>
            <a:endParaRPr lang="es-ES" sz="2000" dirty="0" smtClean="0"/>
          </a:p>
          <a:p>
            <a:pPr algn="just"/>
            <a:r>
              <a:rPr lang="es-AR" sz="2000" dirty="0" smtClean="0"/>
              <a:t> ** Existencia  inicial  de  hacienda de cría valuada a CR  de cierre versus Existencia  inicial  de  hacienda de cría valuada al inicio.</a:t>
            </a:r>
          </a:p>
          <a:p>
            <a:pPr algn="just"/>
            <a:endParaRPr lang="es-ES" sz="2000" dirty="0" smtClean="0"/>
          </a:p>
          <a:p>
            <a:pPr algn="just"/>
            <a:r>
              <a:rPr lang="es-AR" sz="2000" dirty="0" smtClean="0"/>
              <a:t> **  Compras de hacienda e  Insumos  valorizados a CR al cierre  versus  valor  de  origen a la  fecha de  ocurrencia.</a:t>
            </a:r>
            <a:endParaRPr lang="es-ES" sz="2000" dirty="0"/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467544" y="188640"/>
            <a:ext cx="8229600" cy="1107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3175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strike="noStrike" kern="1200" cap="all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Empresa Agropecuaria </a:t>
            </a:r>
            <a:br>
              <a:rPr kumimoji="0" lang="es-ES" sz="2800" b="1" i="0" strike="noStrike" kern="1200" cap="all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2800" b="1" i="0" strike="noStrike" kern="1200" cap="all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Medición de Activos Biológicos</a:t>
            </a:r>
            <a:endParaRPr kumimoji="0" lang="es-ES" sz="2800" b="1" i="0" strike="noStrike" kern="1200" cap="all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1340768"/>
            <a:ext cx="7560840" cy="864096"/>
          </a:xfrm>
        </p:spPr>
        <p:txBody>
          <a:bodyPr/>
          <a:lstStyle/>
          <a:p>
            <a:pPr algn="l">
              <a:buFont typeface="Wingdings" pitchFamily="2" charset="2"/>
              <a:buChar char="ü"/>
            </a:pPr>
            <a:r>
              <a:rPr lang="es-AR" sz="3600" dirty="0" smtClean="0"/>
              <a:t> RESOLUCIÓN </a:t>
            </a:r>
            <a:r>
              <a:rPr lang="es-AR" sz="3600" dirty="0"/>
              <a:t>TÉCNICA    N° 22</a:t>
            </a:r>
            <a:endParaRPr lang="es-ES" sz="3600" dirty="0"/>
          </a:p>
        </p:txBody>
      </p:sp>
      <p:sp>
        <p:nvSpPr>
          <p:cNvPr id="4" name="3 CuadroTexto"/>
          <p:cNvSpPr txBox="1"/>
          <p:nvPr/>
        </p:nvSpPr>
        <p:spPr>
          <a:xfrm>
            <a:off x="6876256" y="638132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 smtClean="0"/>
              <a:t>C.A.P.E.A 2011</a:t>
            </a:r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539552" y="2348880"/>
            <a:ext cx="74888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S" sz="3600" dirty="0" smtClean="0"/>
              <a:t> Las “NIIF” y las “NIIF para Pymes”</a:t>
            </a:r>
          </a:p>
          <a:p>
            <a:endParaRPr lang="es-ES" dirty="0" smtClean="0"/>
          </a:p>
          <a:p>
            <a:pPr lvl="4"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    RT 29 de la FACPCE</a:t>
            </a:r>
          </a:p>
          <a:p>
            <a:pPr lvl="4"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    Vigencia 01/01/2012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539552" y="4221088"/>
            <a:ext cx="74888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S" sz="3600" dirty="0" smtClean="0"/>
              <a:t>“NIIF para Pymes”</a:t>
            </a:r>
          </a:p>
          <a:p>
            <a:endParaRPr lang="es-ES" dirty="0" smtClean="0"/>
          </a:p>
          <a:p>
            <a:pPr lvl="4"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      Actividades Especiales</a:t>
            </a:r>
          </a:p>
          <a:p>
            <a:pPr lvl="4"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      NIC 41</a:t>
            </a: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467544" y="188640"/>
            <a:ext cx="8229600" cy="1107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3175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strike="noStrike" kern="1200" cap="all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Empresa Agropecuaria </a:t>
            </a:r>
            <a:br>
              <a:rPr kumimoji="0" lang="es-ES" sz="2800" b="1" i="0" strike="noStrike" kern="1200" cap="all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2800" b="1" i="0" strike="noStrike" kern="1200" cap="all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Medición de Activos Biológicos</a:t>
            </a:r>
            <a:endParaRPr kumimoji="0" lang="es-ES" sz="2800" b="1" i="0" strike="noStrike" kern="1200" cap="all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7020272" y="630932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 smtClean="0"/>
              <a:t>C.A.P.E.A 2011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755576" y="1196752"/>
            <a:ext cx="748883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400" u="sng" dirty="0" smtClean="0"/>
              <a:t>RESOLUCIÓN TÉCNICA Nº 22   </a:t>
            </a:r>
          </a:p>
          <a:p>
            <a:pPr algn="ctr"/>
            <a:endParaRPr lang="es-ES" dirty="0" smtClean="0"/>
          </a:p>
        </p:txBody>
      </p:sp>
      <p:sp>
        <p:nvSpPr>
          <p:cNvPr id="13" name="2 Marcador de texto"/>
          <p:cNvSpPr txBox="1">
            <a:spLocks/>
          </p:cNvSpPr>
          <p:nvPr/>
        </p:nvSpPr>
        <p:spPr>
          <a:xfrm>
            <a:off x="895602" y="4488030"/>
            <a:ext cx="4143404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A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AR" sz="1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395537" y="1844825"/>
          <a:ext cx="7128791" cy="4551196"/>
        </p:xfrm>
        <a:graphic>
          <a:graphicData uri="http://schemas.openxmlformats.org/drawingml/2006/table">
            <a:tbl>
              <a:tblPr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tableStyleId>{3C2FFA5D-87B4-456A-9821-1D502468CF0F}</a:tableStyleId>
              </a:tblPr>
              <a:tblGrid>
                <a:gridCol w="3375224"/>
                <a:gridCol w="1005597"/>
                <a:gridCol w="1005597"/>
                <a:gridCol w="796512"/>
                <a:gridCol w="945861"/>
              </a:tblGrid>
              <a:tr h="18117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1200" b="1" u="none" strike="noStrike" dirty="0"/>
                        <a:t>EJEMPLO  PRÁCTICO  DE   APLICACIÓN  DE  LA  RT 22   ACTIVIDAD  AGRÍCOLA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u="none" strike="noStrike" dirty="0"/>
                        <a:t> </a:t>
                      </a:r>
                      <a:endParaRPr lang="es-E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u="none" strike="noStrike" dirty="0"/>
                        <a:t> </a:t>
                      </a:r>
                      <a:endParaRPr lang="es-E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152090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u="none" strike="noStrike" dirty="0"/>
                        <a:t> 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u="none" strike="noStrike" dirty="0" err="1"/>
                        <a:t>Kgs</a:t>
                      </a:r>
                      <a:endParaRPr lang="es-E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u="none" strike="noStrike" dirty="0"/>
                        <a:t>Precio/Kg</a:t>
                      </a:r>
                      <a:endParaRPr lang="es-E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u="none" strike="noStrike" dirty="0"/>
                        <a:t> 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u="none" strike="noStrike" dirty="0"/>
                        <a:t> 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65167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EXISTENCIA  INICIAL  DE CEREALES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              3.000,00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                    0,500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/>
                        <a:t>       1.500,00 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</a:tr>
              <a:tr h="166633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/>
                        <a:t>Precio a fecha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</a:tr>
              <a:tr h="166633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/>
                        <a:t>de  cosecha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</a:tr>
              <a:tr h="265167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u="none" strike="noStrike" dirty="0"/>
                        <a:t>PRODUCCIÓN 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sng" strike="noStrike" dirty="0"/>
                        <a:t>            10.000,00 </a:t>
                      </a:r>
                      <a:endParaRPr lang="es-ES" sz="1100" b="0" i="0" u="sng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 smtClean="0"/>
                        <a:t>                    0,600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       </a:t>
                      </a:r>
                      <a:r>
                        <a:rPr lang="es-ES" sz="1100" u="none" strike="noStrike" dirty="0" smtClean="0"/>
                        <a:t>6.000,00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</a:tr>
              <a:tr h="265167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            13.000,00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</a:tr>
              <a:tr h="265167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VENTAS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            11.000,00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/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</a:tr>
              <a:tr h="265167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RETIRO DE INVENTARIOS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              3.000,00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                    0,500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       1.500,00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</a:tr>
              <a:tr h="26516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1200" u="none" strike="noStrike" kern="1200" dirty="0"/>
                        <a:t> </a:t>
                      </a:r>
                      <a:endParaRPr lang="es-ES" sz="1200" b="0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              8.000,00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                    0,600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       4.800,00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            6.300,00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</a:tr>
              <a:tr h="166633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 dirty="0" err="1"/>
                        <a:t>Kgs</a:t>
                      </a:r>
                      <a:endParaRPr lang="es-E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 dirty="0"/>
                        <a:t>Precio Total</a:t>
                      </a:r>
                      <a:endParaRPr lang="es-E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 dirty="0"/>
                        <a:t>Gastos </a:t>
                      </a:r>
                      <a:r>
                        <a:rPr lang="es-ES" sz="1100" b="1" u="none" strike="noStrike" dirty="0" err="1"/>
                        <a:t>Vta</a:t>
                      </a:r>
                      <a:endParaRPr lang="es-E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/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65167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u="none" strike="noStrike" dirty="0"/>
                        <a:t>VENTAS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            11.000,00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              8.000,00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           720,00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            7.280,00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</a:tr>
              <a:tr h="265167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/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   </a:t>
                      </a:r>
                      <a:r>
                        <a:rPr lang="es-ES" sz="1100" u="none" strike="noStrike" dirty="0" smtClean="0"/>
                        <a:t>             </a:t>
                      </a:r>
                      <a:r>
                        <a:rPr lang="es-ES" sz="1100" u="none" strike="noStrike" dirty="0"/>
                        <a:t>980,00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265167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u="none" strike="noStrike" dirty="0"/>
                        <a:t>EXISTENCIAS FINALES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              2.000,00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/>
                        <a:t>                    0,600 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       1.200,00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</a:tr>
              <a:tr h="295061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A </a:t>
                      </a:r>
                      <a:r>
                        <a:rPr lang="es-ES" sz="1200" u="none" strike="noStrike" dirty="0" smtClean="0"/>
                        <a:t>FECHA DE </a:t>
                      </a:r>
                      <a:r>
                        <a:rPr lang="es-ES" sz="1200" u="none" strike="noStrike" dirty="0"/>
                        <a:t>CIERRE EL </a:t>
                      </a:r>
                      <a:r>
                        <a:rPr lang="es-ES" sz="1200" u="none" strike="noStrike" dirty="0" smtClean="0"/>
                        <a:t>CEREAL </a:t>
                      </a:r>
                      <a:r>
                        <a:rPr lang="es-ES" sz="1200" u="none" strike="noStrike" dirty="0"/>
                        <a:t>COTIZABA A $ 0,80/KG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 </a:t>
                      </a:r>
                    </a:p>
                    <a:p>
                      <a:pPr algn="l" fontAlgn="b"/>
                      <a:r>
                        <a:rPr lang="es-ES" sz="1100" u="none" strike="noStrike" dirty="0"/>
                        <a:t>              2.000,00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 </a:t>
                      </a:r>
                    </a:p>
                    <a:p>
                      <a:pPr algn="l" fontAlgn="b"/>
                      <a:r>
                        <a:rPr lang="es-ES" sz="1100" u="none" strike="noStrike" dirty="0"/>
                        <a:t>                    0,800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 </a:t>
                      </a:r>
                    </a:p>
                    <a:p>
                      <a:pPr algn="l" fontAlgn="b"/>
                      <a:r>
                        <a:rPr lang="es-ES" sz="1100" u="none" strike="noStrike" dirty="0"/>
                        <a:t>       1.600,00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 </a:t>
                      </a:r>
                    </a:p>
                    <a:p>
                      <a:pPr algn="l" fontAlgn="b"/>
                      <a:r>
                        <a:rPr lang="es-ES" sz="1100" u="none" strike="noStrike" dirty="0"/>
                        <a:t>                400,00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166633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            1.380,00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</a:tr>
              <a:tr h="166633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u="none" strike="noStrike" dirty="0"/>
                        <a:t>COSTO DE PRODUCCIÓN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/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/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</a:tr>
              <a:tr h="166633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Costo de la sementera  a la fecha de ocurrencia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/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 dirty="0"/>
                        <a:t>4000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/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</a:tr>
              <a:tr h="166633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costo de Reposición de la sementera a fecha cosecha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/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/>
                        <a:t>5000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/>
                        <a:t> 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</a:tr>
              <a:tr h="166633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/>
                        <a:t>1000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RESULTADO POR TENENCIA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3" marR="6983" marT="6983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1 Título"/>
          <p:cNvSpPr txBox="1">
            <a:spLocks/>
          </p:cNvSpPr>
          <p:nvPr/>
        </p:nvSpPr>
        <p:spPr>
          <a:xfrm>
            <a:off x="395536" y="188640"/>
            <a:ext cx="8229600" cy="1107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3175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strike="noStrike" kern="1200" cap="all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Empresa Agropecuaria </a:t>
            </a:r>
            <a:br>
              <a:rPr kumimoji="0" lang="es-ES" sz="2800" b="1" i="0" strike="noStrike" kern="1200" cap="all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2800" b="1" i="0" strike="noStrike" kern="1200" cap="all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Medición de Activos Biológicos</a:t>
            </a:r>
            <a:endParaRPr kumimoji="0" lang="es-ES" sz="2800" b="1" i="0" strike="noStrike" kern="1200" cap="all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7020272" y="630932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 smtClean="0"/>
              <a:t>C.A.P.E.A 2011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683568" y="1340768"/>
            <a:ext cx="748883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400" u="sng" dirty="0" smtClean="0"/>
              <a:t>RESOLUCIÓN TÉCNICA Nº 22   </a:t>
            </a:r>
          </a:p>
          <a:p>
            <a:pPr algn="ctr"/>
            <a:endParaRPr lang="es-ES" dirty="0" smtClean="0"/>
          </a:p>
        </p:txBody>
      </p:sp>
      <p:sp>
        <p:nvSpPr>
          <p:cNvPr id="13" name="2 Marcador de texto"/>
          <p:cNvSpPr txBox="1">
            <a:spLocks/>
          </p:cNvSpPr>
          <p:nvPr/>
        </p:nvSpPr>
        <p:spPr>
          <a:xfrm>
            <a:off x="895602" y="4488030"/>
            <a:ext cx="4143404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A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AR" sz="1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547664" y="2204864"/>
          <a:ext cx="6264697" cy="3231986"/>
        </p:xfrm>
        <a:graphic>
          <a:graphicData uri="http://schemas.openxmlformats.org/drawingml/2006/table">
            <a:tbl>
              <a:tblPr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tableStyleId>{3C2FFA5D-87B4-456A-9821-1D502468CF0F}</a:tableStyleId>
              </a:tblPr>
              <a:tblGrid>
                <a:gridCol w="3453222"/>
                <a:gridCol w="1028837"/>
                <a:gridCol w="814920"/>
                <a:gridCol w="967718"/>
              </a:tblGrid>
              <a:tr h="36004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1200" b="1" u="none" strike="noStrike" dirty="0"/>
                        <a:t>ESTADO  DE  RESULTADOS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cell3D prstMaterial="dkEdge">
                      <a:bevel w="77470" h="12700" prst="softRound"/>
                      <a:lightRig rig="flood" dir="t"/>
                    </a:cell3D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/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/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VALOR  DE  LA   PRODUCCIÓN 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/>
                        <a:t>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/>
                        <a:t>       6.000,00 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Costo de la sementera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/>
                        <a:t>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/>
                        <a:t> </a:t>
                      </a:r>
                      <a:r>
                        <a:rPr lang="es-ES" sz="1200" u="sng" strike="noStrike" dirty="0"/>
                        <a:t>      5.000,00</a:t>
                      </a:r>
                      <a:r>
                        <a:rPr lang="es-ES" sz="1200" u="none" strike="noStrike" dirty="0"/>
                        <a:t> 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RESULTADO DE LA PRODUCCIÓN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/>
                        <a:t> 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/>
                        <a:t>       1.000,00 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VENTAS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/>
                        <a:t>              8.000,00 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/>
                        <a:t>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COSTO DE VENTAS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sng" strike="noStrike" dirty="0"/>
                        <a:t>              7.280,00 </a:t>
                      </a:r>
                      <a:endParaRPr lang="es-ES" sz="1200" b="1" i="0" u="sng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u="none" strike="noStrike" dirty="0" smtClean="0"/>
                        <a:t>720,00                      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/>
                        <a:t> 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/>
                        <a:t> 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/>
                        <a:t>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30553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u="none" strike="noStrike" dirty="0"/>
                        <a:t>RESULTADO POR VALUAR  BC A VNR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/>
                        <a:t> 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/>
                        <a:t>       1.380,00 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 </a:t>
                      </a:r>
                      <a:r>
                        <a:rPr lang="es-ES" sz="1200" u="none" strike="noStrike" dirty="0" smtClean="0"/>
                        <a:t>GASTOS  DE  VENTAS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/>
                        <a:t> 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u="none" strike="noStrike" dirty="0" smtClean="0"/>
                        <a:t>     -720,00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s-ES" sz="12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 </a:t>
                      </a:r>
                      <a:r>
                        <a:rPr lang="es-ES" sz="1200" u="none" strike="noStrike" dirty="0" smtClean="0"/>
                        <a:t>RESULTADO POR TENENCIA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/>
                        <a:t>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u="sng" strike="noStrike" dirty="0" smtClean="0"/>
                        <a:t>                                 </a:t>
                      </a:r>
                      <a:r>
                        <a:rPr lang="es-ES" sz="1200" u="sng" strike="noStrike" baseline="0" dirty="0" smtClean="0"/>
                        <a:t>                   </a:t>
                      </a:r>
                      <a:r>
                        <a:rPr lang="es-ES" sz="1200" u="sng" strike="noStrike" dirty="0" smtClean="0"/>
                        <a:t>     1.000,00</a:t>
                      </a:r>
                      <a:endParaRPr lang="es-ES" sz="1200" b="0" i="0" u="sng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sng" strike="noStrike" dirty="0"/>
                        <a:t>            </a:t>
                      </a:r>
                      <a:endParaRPr lang="es-ES" sz="1200" b="0" i="0" u="sng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 </a:t>
                      </a:r>
                      <a:r>
                        <a:rPr lang="es-ES" sz="1200" u="none" strike="noStrike" dirty="0" smtClean="0"/>
                        <a:t>RESULTADO TOTAL</a:t>
                      </a:r>
                      <a:r>
                        <a:rPr lang="es-ES" sz="1200" u="none" strike="noStrike" baseline="0" dirty="0" smtClean="0"/>
                        <a:t> DE LA   ACTIVIDAD  AGRÍCOLA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/>
                        <a:t>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u="sng" strike="noStrike" dirty="0" smtClean="0"/>
                        <a:t>3.380,00</a:t>
                      </a:r>
                      <a:r>
                        <a:rPr lang="es-ES" sz="1200" u="sng" strike="noStrike" dirty="0"/>
                        <a:t> </a:t>
                      </a:r>
                      <a:endParaRPr lang="es-ES" sz="1200" b="0" i="0" u="sng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sng" strike="noStrike" dirty="0"/>
                        <a:t>                </a:t>
                      </a:r>
                      <a:r>
                        <a:rPr lang="es-ES" sz="1200" u="sng" strike="noStrike" dirty="0" smtClean="0"/>
                        <a:t> </a:t>
                      </a:r>
                      <a:endParaRPr lang="es-ES" sz="1200" b="0" i="0" u="sng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8" name="1 Título"/>
          <p:cNvSpPr txBox="1">
            <a:spLocks/>
          </p:cNvSpPr>
          <p:nvPr/>
        </p:nvSpPr>
        <p:spPr>
          <a:xfrm>
            <a:off x="467544" y="188640"/>
            <a:ext cx="8229600" cy="1107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3175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Empresa Agropecuaria </a:t>
            </a:r>
            <a:b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</a:br>
            <a: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Medición de Activos Biológicos</a:t>
            </a:r>
            <a:endParaRPr lang="es-ES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7020272" y="630932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 smtClean="0"/>
              <a:t>C.A.P.E.A 2011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755576" y="1340768"/>
            <a:ext cx="748883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400" u="sng" dirty="0" smtClean="0"/>
              <a:t>RESOLUCIÓN TÉCNICA Nº 22   </a:t>
            </a:r>
          </a:p>
          <a:p>
            <a:pPr algn="ctr"/>
            <a:endParaRPr lang="es-ES" dirty="0" smtClean="0"/>
          </a:p>
        </p:txBody>
      </p:sp>
      <p:sp>
        <p:nvSpPr>
          <p:cNvPr id="13" name="2 Marcador de texto"/>
          <p:cNvSpPr txBox="1">
            <a:spLocks/>
          </p:cNvSpPr>
          <p:nvPr/>
        </p:nvSpPr>
        <p:spPr>
          <a:xfrm>
            <a:off x="895602" y="4488030"/>
            <a:ext cx="4143404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A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AR" sz="1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1691680" y="2780928"/>
          <a:ext cx="6048672" cy="2448272"/>
        </p:xfrm>
        <a:graphic>
          <a:graphicData uri="http://schemas.openxmlformats.org/drawingml/2006/table">
            <a:tbl>
              <a:tblPr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tableStyleId>{3C2FFA5D-87B4-456A-9821-1D502468CF0F}</a:tableStyleId>
              </a:tblPr>
              <a:tblGrid>
                <a:gridCol w="4656700"/>
                <a:gridCol w="1391972"/>
              </a:tblGrid>
              <a:tr h="471724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u="none" strike="noStrike" dirty="0"/>
                        <a:t>COSTOS  DE   VENTAS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cell3D prstMaterial="dkEdge">
                      <a:bevel w="77470" h="12700" prst="softRound"/>
                      <a:lightRig rig="flood" dir="t"/>
                    </a:cell3D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dirty="0"/>
                        <a:t>IMPORTES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7379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EXISTENCIA  INICIAL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              1.500,00 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377379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 Mas  PRODUCCIÓN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              6.000,00 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377379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RESULTADO x VALUAR  BC A VNR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              1.380,00 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377379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MENOS  EX FINAL  VALUADA  A  VNR  de cierre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              1.600,00 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467032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/>
                        <a:t> 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dirty="0"/>
                        <a:t>              </a:t>
                      </a:r>
                      <a:r>
                        <a:rPr lang="es-ES" sz="1200" b="1" u="none" strike="noStrike" dirty="0"/>
                        <a:t>7.280,00 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cell3D prstMaterial="dkEdge">
                      <a:bevel prst="coolSlant"/>
                      <a:lightRig rig="flood" dir="t"/>
                    </a:cell3D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1 Título"/>
          <p:cNvSpPr txBox="1">
            <a:spLocks/>
          </p:cNvSpPr>
          <p:nvPr/>
        </p:nvSpPr>
        <p:spPr>
          <a:xfrm>
            <a:off x="467544" y="188640"/>
            <a:ext cx="8229600" cy="1107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3175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strike="noStrike" kern="1200" cap="all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Empresa Agropecuaria </a:t>
            </a:r>
            <a:br>
              <a:rPr kumimoji="0" lang="es-ES" sz="2800" b="1" i="0" strike="noStrike" kern="1200" cap="all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2800" b="1" i="0" strike="noStrike" kern="1200" cap="all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Medición de Activos Biológicos</a:t>
            </a:r>
            <a:endParaRPr kumimoji="0" lang="es-ES" sz="2800" b="1" i="0" strike="noStrike" kern="1200" cap="all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7020272" y="630932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 smtClean="0"/>
              <a:t>C.A.P.E.A 2011</a:t>
            </a:r>
            <a:endParaRPr lang="es-ES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467544" y="0"/>
            <a:ext cx="8229600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800" noProof="0" dirty="0" smtClean="0">
                <a:latin typeface="+mj-lt"/>
                <a:ea typeface="+mj-ea"/>
                <a:cs typeface="+mj-cs"/>
              </a:rPr>
              <a:t>¡Muchas Gracias!</a:t>
            </a: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2 Marcador de texto"/>
          <p:cNvSpPr txBox="1">
            <a:spLocks/>
          </p:cNvSpPr>
          <p:nvPr/>
        </p:nvSpPr>
        <p:spPr>
          <a:xfrm>
            <a:off x="895602" y="4488030"/>
            <a:ext cx="4143404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A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AR" sz="1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2770" name="Picture 2" descr="H:\Etelvina\C.A.P.E.A y Consejo\NIIF\hombr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196752"/>
            <a:ext cx="4848538" cy="538187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876256" y="638132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 smtClean="0"/>
              <a:t>C.A.P.E.A 2011</a:t>
            </a:r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467544" y="2348880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S" sz="3600" dirty="0" smtClean="0"/>
              <a:t> </a:t>
            </a:r>
            <a:r>
              <a:rPr lang="es-ES" sz="2400" dirty="0" smtClean="0"/>
              <a:t>Descripción de VALOR RAZONABLE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827584" y="1268760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u="sng" dirty="0" smtClean="0"/>
              <a:t>Algunas Consideraciones</a:t>
            </a:r>
          </a:p>
          <a:p>
            <a:pPr algn="ctr"/>
            <a:endParaRPr lang="es-ES" dirty="0" smtClean="0"/>
          </a:p>
        </p:txBody>
      </p:sp>
      <p:sp>
        <p:nvSpPr>
          <p:cNvPr id="11" name="10 CuadroTexto"/>
          <p:cNvSpPr txBox="1"/>
          <p:nvPr/>
        </p:nvSpPr>
        <p:spPr>
          <a:xfrm>
            <a:off x="467544" y="2996952"/>
            <a:ext cx="74888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S" sz="3600" dirty="0" smtClean="0"/>
              <a:t> </a:t>
            </a:r>
            <a:r>
              <a:rPr lang="es-ES" sz="2400" dirty="0" smtClean="0"/>
              <a:t>No distinción entre </a:t>
            </a:r>
          </a:p>
          <a:p>
            <a:pPr lvl="1">
              <a:buFont typeface="Courier New" pitchFamily="49" charset="0"/>
              <a:buChar char="o"/>
            </a:pPr>
            <a:r>
              <a:rPr lang="es-ES" sz="2400" dirty="0" smtClean="0"/>
              <a:t> Bienes destinados a su venta</a:t>
            </a:r>
          </a:p>
          <a:p>
            <a:pPr lvl="1">
              <a:buFont typeface="Courier New" pitchFamily="49" charset="0"/>
              <a:buChar char="o"/>
            </a:pPr>
            <a:r>
              <a:rPr lang="es-ES" sz="2400" dirty="0" smtClean="0"/>
              <a:t> Bienes destinados a factor de producción.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467544" y="4365104"/>
            <a:ext cx="7488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S" sz="3600" dirty="0" smtClean="0"/>
              <a:t> </a:t>
            </a:r>
            <a:r>
              <a:rPr lang="es-ES" sz="2400" dirty="0" smtClean="0"/>
              <a:t>Utilización de VNR  para valuar los activos biológicos</a:t>
            </a:r>
          </a:p>
          <a:p>
            <a:r>
              <a:rPr lang="es-ES" sz="2400" dirty="0" smtClean="0"/>
              <a:t>       con prescindencia de sus destinos más probables. 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428596" y="5357826"/>
            <a:ext cx="7488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S" sz="3600" dirty="0" smtClean="0"/>
              <a:t> </a:t>
            </a:r>
            <a:r>
              <a:rPr lang="es-ES" sz="2400" dirty="0" smtClean="0"/>
              <a:t>Tratamiento de subsidios otorgados a la producción</a:t>
            </a:r>
          </a:p>
          <a:p>
            <a:r>
              <a:rPr lang="es-ES" sz="2400" dirty="0" smtClean="0"/>
              <a:t>       agropecuaria.</a:t>
            </a:r>
          </a:p>
        </p:txBody>
      </p:sp>
      <p:sp>
        <p:nvSpPr>
          <p:cNvPr id="14" name="1 Título"/>
          <p:cNvSpPr txBox="1">
            <a:spLocks/>
          </p:cNvSpPr>
          <p:nvPr/>
        </p:nvSpPr>
        <p:spPr>
          <a:xfrm>
            <a:off x="467544" y="188640"/>
            <a:ext cx="8229600" cy="1107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3175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Empresa Agropecuaria </a:t>
            </a:r>
            <a:b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</a:br>
            <a: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Medición de Activos Biológicos</a:t>
            </a:r>
            <a:endParaRPr lang="es-ES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876256" y="638132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 smtClean="0"/>
              <a:t>C.A.P.E.A 2011</a:t>
            </a:r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395536" y="2564904"/>
            <a:ext cx="82809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ES" sz="3600" dirty="0" smtClean="0"/>
              <a:t> </a:t>
            </a:r>
            <a:r>
              <a:rPr lang="es-ES" sz="2400" dirty="0" smtClean="0"/>
              <a:t>El Proyecto 22 introduce cambios a la RT17 del CPCECF diferenciando la aplicación de las normas para las Pymes Agropecuarias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827584" y="1268760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u="sng" dirty="0" smtClean="0"/>
              <a:t>Algunas Consideraciones</a:t>
            </a:r>
          </a:p>
          <a:p>
            <a:pPr algn="ctr"/>
            <a:endParaRPr lang="es-ES" dirty="0" smtClean="0"/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467544" y="188640"/>
            <a:ext cx="8229600" cy="1107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3175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Empresa Agropecuaria </a:t>
            </a:r>
            <a:b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</a:br>
            <a: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Medición de Activos Biológicos</a:t>
            </a:r>
            <a:endParaRPr lang="es-ES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876256" y="638132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 smtClean="0"/>
              <a:t>C.A.P.E.A 2011</a:t>
            </a:r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323528" y="2132856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AR" sz="2400" dirty="0" smtClean="0"/>
              <a:t>Aprobada por  </a:t>
            </a:r>
            <a:r>
              <a:rPr lang="es-AR" sz="2400" dirty="0" err="1" smtClean="0"/>
              <a:t>Res.MDirectiva</a:t>
            </a:r>
            <a:r>
              <a:rPr lang="es-AR" sz="2400" dirty="0" smtClean="0"/>
              <a:t> N° 01 /2005 del CPCECF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AR" sz="2400" dirty="0" smtClean="0"/>
              <a:t> Vigencia a partir de los ejercicios  iniciados 01/07/2005</a:t>
            </a:r>
            <a:endParaRPr lang="es-ES" sz="2400" dirty="0" smtClean="0"/>
          </a:p>
        </p:txBody>
      </p:sp>
      <p:sp>
        <p:nvSpPr>
          <p:cNvPr id="9" name="8 CuadroTexto"/>
          <p:cNvSpPr txBox="1"/>
          <p:nvPr/>
        </p:nvSpPr>
        <p:spPr>
          <a:xfrm>
            <a:off x="827584" y="1268760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600" u="sng" dirty="0" smtClean="0"/>
              <a:t>RESOLUCIÓN TÉCNICA Nº 22   </a:t>
            </a:r>
          </a:p>
          <a:p>
            <a:pPr algn="ctr"/>
            <a:endParaRPr lang="es-ES" dirty="0" smtClean="0"/>
          </a:p>
        </p:txBody>
      </p:sp>
      <p:sp>
        <p:nvSpPr>
          <p:cNvPr id="6" name="5 CuadroTexto"/>
          <p:cNvSpPr txBox="1"/>
          <p:nvPr/>
        </p:nvSpPr>
        <p:spPr>
          <a:xfrm>
            <a:off x="323528" y="3429000"/>
            <a:ext cx="84249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AR" sz="2400" u="sng" dirty="0" smtClean="0"/>
              <a:t>Antecedentes:</a:t>
            </a:r>
          </a:p>
          <a:p>
            <a:pPr lvl="2">
              <a:lnSpc>
                <a:spcPct val="150000"/>
              </a:lnSpc>
              <a:buFont typeface="Courier New" pitchFamily="49" charset="0"/>
              <a:buChar char="o"/>
            </a:pPr>
            <a:r>
              <a:rPr lang="es-AR" sz="2400" dirty="0" smtClean="0"/>
              <a:t>    INF.  1 Y 2 DE CAPEA  12/1991 4/1992</a:t>
            </a:r>
            <a:endParaRPr lang="es-ES" sz="2400" dirty="0" smtClean="0"/>
          </a:p>
          <a:p>
            <a:pPr lvl="2">
              <a:lnSpc>
                <a:spcPct val="150000"/>
              </a:lnSpc>
              <a:buFont typeface="Courier New" pitchFamily="49" charset="0"/>
              <a:buChar char="o"/>
            </a:pPr>
            <a:r>
              <a:rPr lang="es-AR" sz="2400" dirty="0" smtClean="0"/>
              <a:t>    INF19 FACPCE  (1997)</a:t>
            </a:r>
            <a:endParaRPr lang="es-ES" sz="2400" dirty="0" smtClean="0"/>
          </a:p>
          <a:p>
            <a:pPr lvl="2">
              <a:lnSpc>
                <a:spcPct val="150000"/>
              </a:lnSpc>
              <a:buFont typeface="Courier New" pitchFamily="49" charset="0"/>
              <a:buChar char="o"/>
            </a:pPr>
            <a:r>
              <a:rPr lang="es-AR" sz="2400" dirty="0" smtClean="0"/>
              <a:t>    NIC 41  12/2000</a:t>
            </a:r>
            <a:endParaRPr lang="es-ES" sz="2400" dirty="0" smtClean="0"/>
          </a:p>
          <a:p>
            <a:pPr lvl="2">
              <a:lnSpc>
                <a:spcPct val="150000"/>
              </a:lnSpc>
              <a:buFont typeface="Courier New" pitchFamily="49" charset="0"/>
              <a:buChar char="o"/>
            </a:pPr>
            <a:r>
              <a:rPr lang="es-AR" sz="2400" dirty="0" smtClean="0"/>
              <a:t>    RT 22 3/2004 Fecha de la Aprobación por la Junta de   </a:t>
            </a:r>
          </a:p>
          <a:p>
            <a:pPr lvl="2">
              <a:lnSpc>
                <a:spcPct val="150000"/>
              </a:lnSpc>
            </a:pPr>
            <a:r>
              <a:rPr lang="es-AR" sz="2400" dirty="0" smtClean="0"/>
              <a:t>       Gobierno de la FACPCE 26/03/2004</a:t>
            </a:r>
          </a:p>
          <a:p>
            <a:pPr algn="just">
              <a:lnSpc>
                <a:spcPct val="150000"/>
              </a:lnSpc>
            </a:pPr>
            <a:endParaRPr lang="es-ES" sz="2400" dirty="0" smtClean="0"/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467544" y="188640"/>
            <a:ext cx="8229600" cy="1107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3175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Empresa Agropecuaria </a:t>
            </a:r>
            <a:b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</a:br>
            <a: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Medición de Activos Biológicos</a:t>
            </a:r>
            <a:endParaRPr lang="es-ES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876256" y="638132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 smtClean="0"/>
              <a:t>C.A.P.E.A 2011</a:t>
            </a:r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323528" y="2204864"/>
            <a:ext cx="842493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AR" sz="2400" dirty="0" smtClean="0"/>
              <a:t>    La actividad agropecuaria tiene características propias     originada  por  la producción de Activos Biológicos</a:t>
            </a:r>
          </a:p>
          <a:p>
            <a:pPr algn="just"/>
            <a:endParaRPr lang="es-ES" sz="2400" dirty="0" smtClean="0"/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AR" sz="2400" dirty="0" smtClean="0"/>
              <a:t>   Los Activos Biológicos  están compuestos por animales y vegetales  que poseen un crecimiento autogenerado.</a:t>
            </a:r>
          </a:p>
          <a:p>
            <a:pPr algn="just"/>
            <a:endParaRPr lang="es-ES" sz="2400" dirty="0" smtClean="0"/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AR" sz="2400" dirty="0" smtClean="0"/>
              <a:t>   El crecimiento   surge  a partir de la combinación del esfuerzo del hombre   +  el bien biológico  +  suelo  + el clima.</a:t>
            </a:r>
            <a:endParaRPr lang="es-ES" sz="2400" dirty="0" smtClean="0"/>
          </a:p>
        </p:txBody>
      </p:sp>
      <p:sp>
        <p:nvSpPr>
          <p:cNvPr id="10" name="9 CuadroTexto"/>
          <p:cNvSpPr txBox="1"/>
          <p:nvPr/>
        </p:nvSpPr>
        <p:spPr>
          <a:xfrm>
            <a:off x="755576" y="1340768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600" u="sng" dirty="0" smtClean="0"/>
              <a:t>RESOLUCIÓN TÉCNICA Nº 22   </a:t>
            </a:r>
          </a:p>
          <a:p>
            <a:pPr algn="ctr"/>
            <a:endParaRPr lang="es-ES" dirty="0" smtClean="0"/>
          </a:p>
        </p:txBody>
      </p:sp>
      <p:sp>
        <p:nvSpPr>
          <p:cNvPr id="11" name="1 Título"/>
          <p:cNvSpPr txBox="1">
            <a:spLocks/>
          </p:cNvSpPr>
          <p:nvPr/>
        </p:nvSpPr>
        <p:spPr>
          <a:xfrm>
            <a:off x="467544" y="188640"/>
            <a:ext cx="8229600" cy="1107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3175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Empresa Agropecuaria </a:t>
            </a:r>
            <a:b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</a:br>
            <a: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Medición de Activos Biológicos</a:t>
            </a:r>
            <a:endParaRPr lang="es-ES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876256" y="638132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 smtClean="0"/>
              <a:t>C.A.P.E.A 2011</a:t>
            </a:r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467544" y="2204864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400" dirty="0" smtClean="0"/>
              <a:t>La Medición y  Exposición de Activos Biológicos</a:t>
            </a:r>
          </a:p>
          <a:p>
            <a:endParaRPr lang="es-AR" sz="2400" dirty="0" smtClean="0"/>
          </a:p>
          <a:p>
            <a:pPr algn="ctr"/>
            <a:r>
              <a:rPr lang="es-ES" sz="2400" dirty="0" smtClean="0"/>
              <a:t>D</a:t>
            </a:r>
            <a:r>
              <a:rPr lang="es-AR" sz="2400" dirty="0" smtClean="0"/>
              <a:t>escribe tres  estadios</a:t>
            </a:r>
            <a:endParaRPr lang="es-ES" sz="2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827584" y="1340768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600" u="sng" dirty="0" smtClean="0"/>
              <a:t>RESOLUCIÓN TÉCNICA Nº 22   </a:t>
            </a:r>
          </a:p>
          <a:p>
            <a:pPr algn="ctr"/>
            <a:endParaRPr lang="es-ES" dirty="0" smtClean="0"/>
          </a:p>
        </p:txBody>
      </p:sp>
      <p:sp>
        <p:nvSpPr>
          <p:cNvPr id="13" name="12 CuadroTexto"/>
          <p:cNvSpPr txBox="1"/>
          <p:nvPr/>
        </p:nvSpPr>
        <p:spPr>
          <a:xfrm>
            <a:off x="3275856" y="3645024"/>
            <a:ext cx="2808312" cy="504056"/>
          </a:xfrm>
          <a:prstGeom prst="homePlate">
            <a:avLst/>
          </a:prstGeom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>
                <a:solidFill>
                  <a:schemeClr val="lt1"/>
                </a:solidFill>
              </a:rPr>
              <a:t>1) </a:t>
            </a:r>
            <a:r>
              <a:rPr lang="es-ES" sz="2400" dirty="0" smtClean="0"/>
              <a:t>Terminados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3275856" y="4365104"/>
            <a:ext cx="2808000" cy="504000"/>
          </a:xfrm>
          <a:prstGeom prst="homePlate">
            <a:avLst/>
          </a:prstGeom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>
                <a:solidFill>
                  <a:schemeClr val="lt1"/>
                </a:solidFill>
              </a:rPr>
              <a:t>2) En Desarrollo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3275856" y="5085184"/>
            <a:ext cx="2808000" cy="504000"/>
          </a:xfrm>
          <a:prstGeom prst="homePlate">
            <a:avLst/>
          </a:prstGeom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>
                <a:solidFill>
                  <a:schemeClr val="lt1"/>
                </a:solidFill>
              </a:rPr>
              <a:t>3) En Producción</a:t>
            </a:r>
          </a:p>
        </p:txBody>
      </p:sp>
      <p:sp>
        <p:nvSpPr>
          <p:cNvPr id="16" name="1 Título"/>
          <p:cNvSpPr txBox="1">
            <a:spLocks/>
          </p:cNvSpPr>
          <p:nvPr/>
        </p:nvSpPr>
        <p:spPr>
          <a:xfrm>
            <a:off x="467544" y="188640"/>
            <a:ext cx="8229600" cy="1107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3175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Empresa Agropecuaria </a:t>
            </a:r>
            <a:b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</a:br>
            <a: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Medición de Activos Biológicos</a:t>
            </a:r>
            <a:endParaRPr lang="es-ES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876256" y="638132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 smtClean="0"/>
              <a:t>C.A.P.E.A 2011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899592" y="1268760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600" u="sng" dirty="0" smtClean="0"/>
              <a:t>RESOLUCIÓN TÉCNICA Nº 22   </a:t>
            </a:r>
          </a:p>
          <a:p>
            <a:pPr algn="ctr"/>
            <a:endParaRPr lang="es-ES" dirty="0" smtClean="0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467544" y="256490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5000" lnSpcReduction="2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A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A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A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AR" sz="4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EL ENTE DEFINE CUAL SERÁ EL DESTINO DE SUS ACTIVOS BIOLÓGICOS.  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s-E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2 Marcador de texto"/>
          <p:cNvSpPr txBox="1">
            <a:spLocks/>
          </p:cNvSpPr>
          <p:nvPr/>
        </p:nvSpPr>
        <p:spPr>
          <a:xfrm>
            <a:off x="395536" y="3861048"/>
            <a:ext cx="4040188" cy="639762"/>
          </a:xfrm>
          <a:prstGeom prst="homePlate">
            <a:avLst/>
          </a:prstGeom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s-AR" dirty="0" smtClean="0">
              <a:solidFill>
                <a:schemeClr val="lt1"/>
              </a:solidFill>
            </a:endParaRPr>
          </a:p>
          <a:p>
            <a: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AR" dirty="0" smtClean="0">
                <a:solidFill>
                  <a:schemeClr val="lt1"/>
                </a:solidFill>
              </a:rPr>
              <a:t>Destinados a  la venta</a:t>
            </a:r>
            <a:endParaRPr lang="es-ES" dirty="0" smtClean="0">
              <a:solidFill>
                <a:schemeClr val="lt1"/>
              </a:solidFill>
            </a:endParaRPr>
          </a:p>
          <a:p>
            <a: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s-ES" dirty="0">
              <a:solidFill>
                <a:schemeClr val="lt1"/>
              </a:solidFill>
            </a:endParaRPr>
          </a:p>
        </p:txBody>
      </p:sp>
      <p:sp>
        <p:nvSpPr>
          <p:cNvPr id="10" name="4 Marcador de texto"/>
          <p:cNvSpPr txBox="1">
            <a:spLocks/>
          </p:cNvSpPr>
          <p:nvPr/>
        </p:nvSpPr>
        <p:spPr>
          <a:xfrm>
            <a:off x="4716016" y="3861048"/>
            <a:ext cx="4041775" cy="639762"/>
          </a:xfrm>
          <a:prstGeom prst="homePlate">
            <a:avLst/>
          </a:prstGeom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endParaRPr lang="es-AR" dirty="0" smtClean="0">
              <a:solidFill>
                <a:schemeClr val="lt1"/>
              </a:solidFill>
            </a:endParaRPr>
          </a:p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lang="es-AR" dirty="0" smtClean="0">
                <a:solidFill>
                  <a:schemeClr val="lt1"/>
                </a:solidFill>
              </a:rPr>
              <a:t>Destinados como factor de la producción</a:t>
            </a:r>
            <a:endParaRPr lang="es-ES" dirty="0" smtClean="0">
              <a:solidFill>
                <a:schemeClr val="lt1"/>
              </a:solidFill>
            </a:endParaRPr>
          </a:p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endParaRPr lang="es-ES" dirty="0">
              <a:solidFill>
                <a:schemeClr val="lt1"/>
              </a:solidFill>
            </a:endParaRPr>
          </a:p>
        </p:txBody>
      </p:sp>
      <p:sp>
        <p:nvSpPr>
          <p:cNvPr id="20" name="1 Título"/>
          <p:cNvSpPr txBox="1">
            <a:spLocks/>
          </p:cNvSpPr>
          <p:nvPr/>
        </p:nvSpPr>
        <p:spPr>
          <a:xfrm>
            <a:off x="467544" y="188640"/>
            <a:ext cx="8229600" cy="1107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3175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Empresa Agropecuaria </a:t>
            </a:r>
            <a:b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</a:br>
            <a: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Medición de Activos Biológicos</a:t>
            </a:r>
            <a:endParaRPr lang="es-ES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Rectángulo"/>
          <p:cNvSpPr/>
          <p:nvPr/>
        </p:nvSpPr>
        <p:spPr>
          <a:xfrm>
            <a:off x="2699792" y="2204864"/>
            <a:ext cx="3240360" cy="864096"/>
          </a:xfrm>
          <a:prstGeom prst="rect">
            <a:avLst/>
          </a:prstGeom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CuadroTexto"/>
          <p:cNvSpPr txBox="1"/>
          <p:nvPr/>
        </p:nvSpPr>
        <p:spPr>
          <a:xfrm>
            <a:off x="6876256" y="638132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 smtClean="0"/>
              <a:t>C.A.P.E.A 2011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827584" y="1196752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600" u="sng" dirty="0" smtClean="0"/>
              <a:t>RESOLUCIÓN TÉCNICA Nº 22   </a:t>
            </a:r>
          </a:p>
          <a:p>
            <a:pPr algn="ctr"/>
            <a:endParaRPr lang="es-ES" dirty="0" smtClean="0"/>
          </a:p>
        </p:txBody>
      </p:sp>
      <p:sp>
        <p:nvSpPr>
          <p:cNvPr id="13" name="2 Marcador de texto"/>
          <p:cNvSpPr txBox="1">
            <a:spLocks/>
          </p:cNvSpPr>
          <p:nvPr/>
        </p:nvSpPr>
        <p:spPr>
          <a:xfrm>
            <a:off x="895602" y="4488030"/>
            <a:ext cx="4143404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A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AR" sz="1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3212683" y="2452246"/>
            <a:ext cx="2214578" cy="36933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s-AR" b="1" dirty="0" smtClean="0"/>
              <a:t>  MERCADO  </a:t>
            </a:r>
            <a:r>
              <a:rPr lang="es-AR" b="1" dirty="0"/>
              <a:t>ACTIVO</a:t>
            </a:r>
            <a:endParaRPr lang="es-ES" dirty="0"/>
          </a:p>
        </p:txBody>
      </p:sp>
      <p:sp>
        <p:nvSpPr>
          <p:cNvPr id="15" name="14 Rectángulo"/>
          <p:cNvSpPr/>
          <p:nvPr/>
        </p:nvSpPr>
        <p:spPr>
          <a:xfrm>
            <a:off x="899592" y="3212976"/>
            <a:ext cx="721523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s-AR" dirty="0" smtClean="0"/>
          </a:p>
          <a:p>
            <a:pPr marL="457200" lvl="0" indent="-4572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AR" sz="2400" dirty="0" smtClean="0"/>
              <a:t>Productos FUNGIBLES</a:t>
            </a:r>
            <a:endParaRPr lang="es-ES" sz="2400" dirty="0"/>
          </a:p>
          <a:p>
            <a:pPr marL="457200" lvl="0" indent="-4572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AR" sz="2400" dirty="0" smtClean="0"/>
              <a:t>Comercialización sin esfuerzo de </a:t>
            </a:r>
            <a:r>
              <a:rPr lang="es-AR" sz="2400" dirty="0"/>
              <a:t>venta</a:t>
            </a:r>
            <a:endParaRPr lang="es-ES" sz="2400" dirty="0"/>
          </a:p>
          <a:p>
            <a:pPr marL="457200" lvl="0" indent="-4572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AR" sz="2400" dirty="0" smtClean="0"/>
              <a:t>Precios </a:t>
            </a:r>
            <a:r>
              <a:rPr lang="es-AR" sz="2400" dirty="0"/>
              <a:t>de las </a:t>
            </a:r>
            <a:r>
              <a:rPr lang="es-AR" sz="2400" dirty="0" smtClean="0"/>
              <a:t>transacciones  conocidos </a:t>
            </a:r>
            <a:r>
              <a:rPr lang="es-AR" sz="2400" dirty="0"/>
              <a:t>por  el  ente </a:t>
            </a:r>
            <a:r>
              <a:rPr lang="es-AR" sz="2400" dirty="0" smtClean="0"/>
              <a:t>que opera </a:t>
            </a:r>
            <a:r>
              <a:rPr lang="es-AR" sz="2400" dirty="0"/>
              <a:t>en </a:t>
            </a:r>
            <a:r>
              <a:rPr lang="es-AR" sz="2400" dirty="0" smtClean="0"/>
              <a:t>los mercado</a:t>
            </a:r>
            <a:endParaRPr lang="es-ES" sz="2400" dirty="0"/>
          </a:p>
        </p:txBody>
      </p:sp>
      <p:sp>
        <p:nvSpPr>
          <p:cNvPr id="17" name="1 Título"/>
          <p:cNvSpPr txBox="1">
            <a:spLocks/>
          </p:cNvSpPr>
          <p:nvPr/>
        </p:nvSpPr>
        <p:spPr>
          <a:xfrm>
            <a:off x="467544" y="188640"/>
            <a:ext cx="8229600" cy="1107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3175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Empresa Agropecuaria </a:t>
            </a:r>
            <a:b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</a:br>
            <a: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Medición de Activos Biológicos</a:t>
            </a:r>
            <a:endParaRPr lang="es-ES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878</TotalTime>
  <Words>1449</Words>
  <Application>Microsoft Office PowerPoint</Application>
  <PresentationFormat>Presentación en pantalla (4:3)</PresentationFormat>
  <Paragraphs>437</Paragraphs>
  <Slides>23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Tema de Office</vt:lpstr>
      <vt:lpstr>Empresa Agropecuaria  Medición de Activos Biológicos</vt:lpstr>
      <vt:lpstr> RESOLUCIÓN TÉCNICA    N° 22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</vt:vector>
  </TitlesOfParts>
  <Company>Cost Plus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RESOLUCIÓN TÉCNICA    N° 22</dc:title>
  <dc:creator>Germann</dc:creator>
  <cp:lastModifiedBy>LC</cp:lastModifiedBy>
  <cp:revision>157</cp:revision>
  <dcterms:created xsi:type="dcterms:W3CDTF">2011-11-07T15:40:37Z</dcterms:created>
  <dcterms:modified xsi:type="dcterms:W3CDTF">2011-11-18T14:24:27Z</dcterms:modified>
</cp:coreProperties>
</file>